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0" r:id="rId1"/>
    <p:sldMasterId id="2147484013" r:id="rId2"/>
    <p:sldMasterId id="2147483660" r:id="rId3"/>
  </p:sldMasterIdLst>
  <p:sldIdLst>
    <p:sldId id="256" r:id="rId4"/>
    <p:sldId id="288" r:id="rId5"/>
    <p:sldId id="257" r:id="rId6"/>
    <p:sldId id="265" r:id="rId7"/>
    <p:sldId id="266" r:id="rId8"/>
    <p:sldId id="261" r:id="rId9"/>
    <p:sldId id="263" r:id="rId10"/>
    <p:sldId id="264" r:id="rId11"/>
    <p:sldId id="267" r:id="rId12"/>
    <p:sldId id="268" r:id="rId13"/>
    <p:sldId id="269" r:id="rId14"/>
    <p:sldId id="270" r:id="rId15"/>
    <p:sldId id="271" r:id="rId16"/>
    <p:sldId id="286" r:id="rId17"/>
    <p:sldId id="287" r:id="rId18"/>
    <p:sldId id="258" r:id="rId19"/>
    <p:sldId id="273" r:id="rId20"/>
    <p:sldId id="274" r:id="rId21"/>
    <p:sldId id="277" r:id="rId22"/>
    <p:sldId id="278" r:id="rId23"/>
    <p:sldId id="279" r:id="rId24"/>
    <p:sldId id="280" r:id="rId25"/>
    <p:sldId id="281" r:id="rId26"/>
    <p:sldId id="283" r:id="rId27"/>
    <p:sldId id="282"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029B0D-F0E4-43F7-78F4-40305C48E92A}" v="280" dt="2021-07-10T04:35:42.798"/>
    <p1510:client id="{697B926A-9BF2-E98A-428B-953F2D252D28}" v="4908" dt="2021-07-10T13:21:20.777"/>
    <p1510:client id="{8289A228-1C28-2035-47DB-B9DC69F9351E}" v="393" dt="2021-07-10T05:24:52.232"/>
    <p1510:client id="{A0DCD52A-5145-4B95-B87F-27425D466F99}" v="194" dt="2021-07-10T04:00:45.090"/>
    <p1510:client id="{F93BD56F-760D-F8A8-C2BE-91E65D2FE825}" v="215" dt="2021-07-11T03:58:11.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7/11/2021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47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7/11/2021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0395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7/11/2021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71467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pPr/>
              <a:t>7/11/2021</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27225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pPr/>
              <a:t>7/11/2021</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752010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pPr/>
              <a:t>7/11/2021</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770401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pPr/>
              <a:t>7/11/2021</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152231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pPr/>
              <a:t>7/11/2021</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316775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pPr/>
              <a:t>7/11/2021</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042260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pPr/>
              <a:t>7/11/2021</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440723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pPr/>
              <a:t>7/11/2021</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411850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7/11/2021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76738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pPr/>
              <a:t>7/11/2021</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8843989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7/11/2021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0015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7/11/2021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20207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7/11/2021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5862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7/11/2021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7208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7/11/2021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1312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7/11/2021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5785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7/11/2021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52053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7/11/2021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74380928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59" r:id="rId6"/>
    <p:sldLayoutId id="2147483764" r:id="rId7"/>
    <p:sldLayoutId id="2147483760" r:id="rId8"/>
    <p:sldLayoutId id="2147483761" r:id="rId9"/>
    <p:sldLayoutId id="2147483762" r:id="rId10"/>
    <p:sldLayoutId id="21474837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pPr/>
              <a:t>7/11/2021</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pPr/>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7/11/2021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1.xml"/><Relationship Id="rId1" Type="http://schemas.openxmlformats.org/officeDocument/2006/relationships/themeOverride" Target="../theme/themeOverride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hyperlink" Target="http://www.allwhitebackground.com/blue-technology-background.html"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datahack.analyticsvidhya.com/contest/fractal-ml-assessment/#LeaderBoard"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a:extLst>
              <a:ext uri="{FF2B5EF4-FFF2-40B4-BE49-F238E27FC236}">
                <a16:creationId xmlns:a16="http://schemas.microsoft.com/office/drawing/2014/main" id="{0226517F-45E5-4DF7-8F12-6527377C89BE}"/>
              </a:ext>
            </a:extLst>
          </p:cNvPr>
          <p:cNvPicPr>
            <a:picLocks noChangeAspect="1"/>
          </p:cNvPicPr>
          <p:nvPr/>
        </p:nvPicPr>
        <p:blipFill rotWithShape="1">
          <a:blip r:embed="rId2"/>
          <a:srcRect l="2934" r="18066"/>
          <a:stretch/>
        </p:blipFill>
        <p:spPr>
          <a:xfrm>
            <a:off x="3523488" y="10"/>
            <a:ext cx="8668512" cy="6857990"/>
          </a:xfrm>
          <a:prstGeom prst="rect">
            <a:avLst/>
          </a:prstGeom>
        </p:spPr>
      </p:pic>
      <p:sp>
        <p:nvSpPr>
          <p:cNvPr id="62" name="Rectangle 6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r>
              <a:rPr lang="en-US" sz="4800"/>
              <a:t>Regression Hackathon</a:t>
            </a:r>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rmAutofit fontScale="70000" lnSpcReduction="20000"/>
          </a:bodyPr>
          <a:lstStyle/>
          <a:p>
            <a:r>
              <a:rPr lang="en-US" sz="2000" dirty="0"/>
              <a:t>Predicting Sales of online leaning platform </a:t>
            </a:r>
            <a:r>
              <a:rPr lang="en-US" sz="2000" dirty="0" err="1"/>
              <a:t>LearnX</a:t>
            </a:r>
            <a:endParaRPr lang="en-US" sz="2000" dirty="0"/>
          </a:p>
          <a:p>
            <a:endParaRPr lang="en-US" sz="2000" dirty="0"/>
          </a:p>
          <a:p>
            <a:r>
              <a:rPr lang="en-US" sz="2000" dirty="0"/>
              <a:t>BY: KHUSHBOO KHATRI</a:t>
            </a:r>
          </a:p>
        </p:txBody>
      </p:sp>
      <p:sp>
        <p:nvSpPr>
          <p:cNvPr id="64" name="Rectangle 6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716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00"/>
                                        <p:tgtEl>
                                          <p:spTgt spid="3">
                                            <p:txEl>
                                              <p:pRg st="2" end="2"/>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11D3F6-226A-4C9D-8935-80631854B62A}"/>
              </a:ext>
            </a:extLst>
          </p:cNvPr>
          <p:cNvSpPr>
            <a:spLocks noGrp="1"/>
          </p:cNvSpPr>
          <p:nvPr>
            <p:ph type="title"/>
          </p:nvPr>
        </p:nvSpPr>
        <p:spPr>
          <a:xfrm>
            <a:off x="3540" y="301176"/>
            <a:ext cx="4120013" cy="1989841"/>
          </a:xfrm>
        </p:spPr>
        <p:txBody>
          <a:bodyPr>
            <a:normAutofit/>
          </a:bodyPr>
          <a:lstStyle/>
          <a:p>
            <a:r>
              <a:rPr lang="en-US" sz="4000" dirty="0">
                <a:solidFill>
                  <a:srgbClr val="FFFFFF"/>
                </a:solidFill>
                <a:ea typeface="+mj-lt"/>
                <a:cs typeface="+mj-lt"/>
              </a:rPr>
              <a:t>Bivariate Plots-</a:t>
            </a:r>
            <a:br>
              <a:rPr lang="en-US" sz="4000" dirty="0">
                <a:ea typeface="+mj-lt"/>
                <a:cs typeface="+mj-lt"/>
              </a:rPr>
            </a:br>
            <a:r>
              <a:rPr lang="en-US" sz="2400" dirty="0">
                <a:solidFill>
                  <a:srgbClr val="FFFFFF"/>
                </a:solidFill>
                <a:ea typeface="+mj-lt"/>
                <a:cs typeface="+mj-lt"/>
              </a:rPr>
              <a:t>(Numerical-Numerical Variable)</a:t>
            </a:r>
          </a:p>
          <a:p>
            <a:endParaRPr lang="en-US" sz="4000">
              <a:solidFill>
                <a:srgbClr val="FFFFFF"/>
              </a:solidFill>
              <a:ea typeface="+mj-lt"/>
              <a:cs typeface="+mj-lt"/>
            </a:endParaRPr>
          </a:p>
        </p:txBody>
      </p:sp>
      <p:cxnSp>
        <p:nvCxnSpPr>
          <p:cNvPr id="9"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5A81CB-444F-43DC-BAD7-1672E6F23B52}"/>
              </a:ext>
            </a:extLst>
          </p:cNvPr>
          <p:cNvSpPr>
            <a:spLocks noGrp="1"/>
          </p:cNvSpPr>
          <p:nvPr>
            <p:ph idx="1"/>
          </p:nvPr>
        </p:nvSpPr>
        <p:spPr>
          <a:xfrm>
            <a:off x="571752" y="2799654"/>
            <a:ext cx="3005462" cy="3189665"/>
          </a:xfrm>
        </p:spPr>
        <p:txBody>
          <a:bodyPr vert="horz" lIns="0" tIns="45720" rIns="0" bIns="45720" rtlCol="0" anchor="t">
            <a:noAutofit/>
          </a:bodyPr>
          <a:lstStyle/>
          <a:p>
            <a:pPr>
              <a:lnSpc>
                <a:spcPct val="100000"/>
              </a:lnSpc>
            </a:pPr>
            <a:r>
              <a:rPr lang="en-US" sz="1800" dirty="0">
                <a:solidFill>
                  <a:srgbClr val="FFFFFF"/>
                </a:solidFill>
                <a:latin typeface="Abadi"/>
                <a:cs typeface="Aldhabi"/>
              </a:rPr>
              <a:t>1. I just wanted to see if normalization is required or not. Here we can conclude that it will be a good option for non-decision-based models.</a:t>
            </a:r>
          </a:p>
          <a:p>
            <a:pPr>
              <a:lnSpc>
                <a:spcPct val="100000"/>
              </a:lnSpc>
            </a:pPr>
            <a:endParaRPr lang="en-US" sz="1800" dirty="0">
              <a:solidFill>
                <a:srgbClr val="FFFFFF"/>
              </a:solidFill>
              <a:latin typeface="Abadi"/>
              <a:cs typeface="Aldhabi"/>
            </a:endParaRPr>
          </a:p>
        </p:txBody>
      </p:sp>
      <p:sp>
        <p:nvSpPr>
          <p:cNvPr id="15" name="TextBox 14">
            <a:extLst>
              <a:ext uri="{FF2B5EF4-FFF2-40B4-BE49-F238E27FC236}">
                <a16:creationId xmlns:a16="http://schemas.microsoft.com/office/drawing/2014/main" id="{2771263E-DA32-4572-8E2C-12C567D1E6F7}"/>
              </a:ext>
            </a:extLst>
          </p:cNvPr>
          <p:cNvSpPr txBox="1"/>
          <p:nvPr/>
        </p:nvSpPr>
        <p:spPr>
          <a:xfrm>
            <a:off x="152400" y="235213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latin typeface="Bookman Old Style"/>
              </a:rPr>
              <a:t>Inferences:</a:t>
            </a:r>
          </a:p>
        </p:txBody>
      </p:sp>
      <p:pic>
        <p:nvPicPr>
          <p:cNvPr id="5" name="Picture 5" descr="Chart, box and whisker chart&#10;&#10;Description automatically generated">
            <a:extLst>
              <a:ext uri="{FF2B5EF4-FFF2-40B4-BE49-F238E27FC236}">
                <a16:creationId xmlns:a16="http://schemas.microsoft.com/office/drawing/2014/main" id="{7D7D570B-ABC8-47A0-8536-2B8EAAD38BA7}"/>
              </a:ext>
            </a:extLst>
          </p:cNvPr>
          <p:cNvPicPr>
            <a:picLocks noChangeAspect="1"/>
          </p:cNvPicPr>
          <p:nvPr/>
        </p:nvPicPr>
        <p:blipFill>
          <a:blip r:embed="rId2"/>
          <a:stretch>
            <a:fillRect/>
          </a:stretch>
        </p:blipFill>
        <p:spPr>
          <a:xfrm>
            <a:off x="4609381" y="1296182"/>
            <a:ext cx="6639463" cy="4423787"/>
          </a:xfrm>
          <a:prstGeom prst="rect">
            <a:avLst/>
          </a:prstGeom>
        </p:spPr>
      </p:pic>
    </p:spTree>
    <p:extLst>
      <p:ext uri="{BB962C8B-B14F-4D97-AF65-F5344CB8AC3E}">
        <p14:creationId xmlns:p14="http://schemas.microsoft.com/office/powerpoint/2010/main" val="2006066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11D3F6-226A-4C9D-8935-80631854B62A}"/>
              </a:ext>
            </a:extLst>
          </p:cNvPr>
          <p:cNvSpPr>
            <a:spLocks noGrp="1"/>
          </p:cNvSpPr>
          <p:nvPr>
            <p:ph type="title"/>
          </p:nvPr>
        </p:nvSpPr>
        <p:spPr>
          <a:xfrm>
            <a:off x="3540" y="301176"/>
            <a:ext cx="4120013" cy="1989841"/>
          </a:xfrm>
        </p:spPr>
        <p:txBody>
          <a:bodyPr>
            <a:normAutofit/>
          </a:bodyPr>
          <a:lstStyle/>
          <a:p>
            <a:r>
              <a:rPr lang="en-US" sz="4000" dirty="0">
                <a:solidFill>
                  <a:srgbClr val="FFFFFF"/>
                </a:solidFill>
                <a:ea typeface="+mj-lt"/>
                <a:cs typeface="+mj-lt"/>
              </a:rPr>
              <a:t>Bivariate Plots-</a:t>
            </a:r>
            <a:br>
              <a:rPr lang="en-US" sz="4000" dirty="0">
                <a:ea typeface="+mj-lt"/>
                <a:cs typeface="+mj-lt"/>
              </a:rPr>
            </a:br>
            <a:r>
              <a:rPr lang="en-US" sz="2400" dirty="0">
                <a:solidFill>
                  <a:srgbClr val="FFFFFF"/>
                </a:solidFill>
                <a:ea typeface="+mj-lt"/>
                <a:cs typeface="+mj-lt"/>
              </a:rPr>
              <a:t>(Numerical-Numerical Variable)</a:t>
            </a:r>
          </a:p>
          <a:p>
            <a:endParaRPr lang="en-US" sz="4000">
              <a:solidFill>
                <a:srgbClr val="FFFFFF"/>
              </a:solidFill>
              <a:ea typeface="+mj-lt"/>
              <a:cs typeface="+mj-lt"/>
            </a:endParaRPr>
          </a:p>
        </p:txBody>
      </p:sp>
      <p:cxnSp>
        <p:nvCxnSpPr>
          <p:cNvPr id="9"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5A81CB-444F-43DC-BAD7-1672E6F23B52}"/>
              </a:ext>
            </a:extLst>
          </p:cNvPr>
          <p:cNvSpPr>
            <a:spLocks noGrp="1"/>
          </p:cNvSpPr>
          <p:nvPr>
            <p:ph idx="1"/>
          </p:nvPr>
        </p:nvSpPr>
        <p:spPr>
          <a:xfrm>
            <a:off x="571752" y="2799654"/>
            <a:ext cx="3005462" cy="3189665"/>
          </a:xfrm>
        </p:spPr>
        <p:txBody>
          <a:bodyPr vert="horz" lIns="0" tIns="45720" rIns="0" bIns="45720" rtlCol="0" anchor="t">
            <a:noAutofit/>
          </a:bodyPr>
          <a:lstStyle/>
          <a:p>
            <a:pPr>
              <a:lnSpc>
                <a:spcPct val="100000"/>
              </a:lnSpc>
            </a:pPr>
            <a:r>
              <a:rPr lang="en-US" sz="1800" dirty="0">
                <a:solidFill>
                  <a:srgbClr val="FFFFFF"/>
                </a:solidFill>
                <a:latin typeface="Abadi"/>
                <a:cs typeface="Aldhabi"/>
              </a:rPr>
              <a:t>1.User_Traffic and sales are correlated. So, it is an important feature, but it has not been provided in test.csv.</a:t>
            </a:r>
            <a:endParaRPr lang="en-US" dirty="0"/>
          </a:p>
          <a:p>
            <a:pPr>
              <a:lnSpc>
                <a:spcPct val="100000"/>
              </a:lnSpc>
            </a:pPr>
            <a:r>
              <a:rPr lang="en-US" sz="1800" dirty="0">
                <a:solidFill>
                  <a:srgbClr val="FFFFFF"/>
                </a:solidFill>
                <a:latin typeface="Abadi"/>
                <a:cs typeface="Aldhabi"/>
              </a:rPr>
              <a:t>- One can either drop it or predict its value in sales </a:t>
            </a:r>
          </a:p>
          <a:p>
            <a:pPr>
              <a:lnSpc>
                <a:spcPct val="100000"/>
              </a:lnSpc>
            </a:pPr>
            <a:r>
              <a:rPr lang="en-US" sz="1800" dirty="0">
                <a:solidFill>
                  <a:srgbClr val="FFFFFF"/>
                </a:solidFill>
                <a:latin typeface="Abadi"/>
                <a:cs typeface="Aldhabi"/>
              </a:rPr>
              <a:t>2. Even </a:t>
            </a:r>
            <a:r>
              <a:rPr lang="en-US" sz="1800" dirty="0" err="1">
                <a:solidFill>
                  <a:srgbClr val="FFFFFF"/>
                </a:solidFill>
                <a:latin typeface="Abadi"/>
                <a:cs typeface="Aldhabi"/>
              </a:rPr>
              <a:t>short_promotion</a:t>
            </a:r>
            <a:r>
              <a:rPr lang="en-US" sz="1800" dirty="0">
                <a:solidFill>
                  <a:srgbClr val="FFFFFF"/>
                </a:solidFill>
                <a:latin typeface="Abadi"/>
                <a:cs typeface="Aldhabi"/>
              </a:rPr>
              <a:t> is an important feature.</a:t>
            </a:r>
          </a:p>
        </p:txBody>
      </p:sp>
      <p:sp>
        <p:nvSpPr>
          <p:cNvPr id="15" name="TextBox 14">
            <a:extLst>
              <a:ext uri="{FF2B5EF4-FFF2-40B4-BE49-F238E27FC236}">
                <a16:creationId xmlns:a16="http://schemas.microsoft.com/office/drawing/2014/main" id="{2771263E-DA32-4572-8E2C-12C567D1E6F7}"/>
              </a:ext>
            </a:extLst>
          </p:cNvPr>
          <p:cNvSpPr txBox="1"/>
          <p:nvPr/>
        </p:nvSpPr>
        <p:spPr>
          <a:xfrm>
            <a:off x="152400" y="235213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latin typeface="Bookman Old Style"/>
              </a:rPr>
              <a:t>Inferences:</a:t>
            </a:r>
          </a:p>
        </p:txBody>
      </p:sp>
      <p:sp>
        <p:nvSpPr>
          <p:cNvPr id="4" name="TextBox 3">
            <a:extLst>
              <a:ext uri="{FF2B5EF4-FFF2-40B4-BE49-F238E27FC236}">
                <a16:creationId xmlns:a16="http://schemas.microsoft.com/office/drawing/2014/main" id="{191A40F6-9E42-40CC-9282-78E9D85F494F}"/>
              </a:ext>
            </a:extLst>
          </p:cNvPr>
          <p:cNvSpPr txBox="1"/>
          <p:nvPr/>
        </p:nvSpPr>
        <p:spPr>
          <a:xfrm>
            <a:off x="4422475" y="18115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HEAT MAP</a:t>
            </a:r>
          </a:p>
        </p:txBody>
      </p:sp>
      <p:pic>
        <p:nvPicPr>
          <p:cNvPr id="6" name="Picture 9" descr="Graphical user interface, Teams&#10;&#10;Description automatically generated">
            <a:extLst>
              <a:ext uri="{FF2B5EF4-FFF2-40B4-BE49-F238E27FC236}">
                <a16:creationId xmlns:a16="http://schemas.microsoft.com/office/drawing/2014/main" id="{7F5B24F2-D229-4FA7-8BF6-585B8C3C3C29}"/>
              </a:ext>
            </a:extLst>
          </p:cNvPr>
          <p:cNvPicPr>
            <a:picLocks noChangeAspect="1"/>
          </p:cNvPicPr>
          <p:nvPr/>
        </p:nvPicPr>
        <p:blipFill>
          <a:blip r:embed="rId2"/>
          <a:stretch>
            <a:fillRect/>
          </a:stretch>
        </p:blipFill>
        <p:spPr>
          <a:xfrm>
            <a:off x="4192438" y="763665"/>
            <a:ext cx="7099539" cy="6092670"/>
          </a:xfrm>
          <a:prstGeom prst="rect">
            <a:avLst/>
          </a:prstGeom>
        </p:spPr>
      </p:pic>
    </p:spTree>
    <p:extLst>
      <p:ext uri="{BB962C8B-B14F-4D97-AF65-F5344CB8AC3E}">
        <p14:creationId xmlns:p14="http://schemas.microsoft.com/office/powerpoint/2010/main" val="210600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11D3F6-226A-4C9D-8935-80631854B62A}"/>
              </a:ext>
            </a:extLst>
          </p:cNvPr>
          <p:cNvSpPr>
            <a:spLocks noGrp="1"/>
          </p:cNvSpPr>
          <p:nvPr>
            <p:ph type="title"/>
          </p:nvPr>
        </p:nvSpPr>
        <p:spPr>
          <a:xfrm>
            <a:off x="3540" y="301176"/>
            <a:ext cx="4120013" cy="1989841"/>
          </a:xfrm>
        </p:spPr>
        <p:txBody>
          <a:bodyPr>
            <a:normAutofit/>
          </a:bodyPr>
          <a:lstStyle/>
          <a:p>
            <a:r>
              <a:rPr lang="en-US" sz="4000">
                <a:solidFill>
                  <a:srgbClr val="FFFFFF"/>
                </a:solidFill>
                <a:ea typeface="+mj-lt"/>
                <a:cs typeface="+mj-lt"/>
              </a:rPr>
              <a:t>Bivariate Plots-</a:t>
            </a:r>
            <a:br>
              <a:rPr lang="en-US" sz="4000" dirty="0">
                <a:ea typeface="+mj-lt"/>
                <a:cs typeface="+mj-lt"/>
              </a:rPr>
            </a:br>
            <a:r>
              <a:rPr lang="en-US" sz="2400">
                <a:solidFill>
                  <a:srgbClr val="FFFFFF"/>
                </a:solidFill>
                <a:ea typeface="+mj-lt"/>
                <a:cs typeface="+mj-lt"/>
              </a:rPr>
              <a:t>(Numerical-Categorical </a:t>
            </a:r>
            <a:r>
              <a:rPr lang="en-US" sz="2400" dirty="0">
                <a:solidFill>
                  <a:srgbClr val="FFFFFF"/>
                </a:solidFill>
                <a:ea typeface="+mj-lt"/>
                <a:cs typeface="+mj-lt"/>
              </a:rPr>
              <a:t>Variable)</a:t>
            </a:r>
          </a:p>
          <a:p>
            <a:endParaRPr lang="en-US" sz="4000">
              <a:solidFill>
                <a:srgbClr val="FFFFFF"/>
              </a:solidFill>
              <a:ea typeface="+mj-lt"/>
              <a:cs typeface="+mj-lt"/>
            </a:endParaRPr>
          </a:p>
        </p:txBody>
      </p:sp>
      <p:cxnSp>
        <p:nvCxnSpPr>
          <p:cNvPr id="9"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5A81CB-444F-43DC-BAD7-1672E6F23B52}"/>
              </a:ext>
            </a:extLst>
          </p:cNvPr>
          <p:cNvSpPr>
            <a:spLocks noGrp="1"/>
          </p:cNvSpPr>
          <p:nvPr>
            <p:ph idx="1"/>
          </p:nvPr>
        </p:nvSpPr>
        <p:spPr>
          <a:xfrm>
            <a:off x="571752" y="2799654"/>
            <a:ext cx="3005462" cy="3189665"/>
          </a:xfrm>
        </p:spPr>
        <p:txBody>
          <a:bodyPr vert="horz" lIns="0" tIns="45720" rIns="0" bIns="45720" rtlCol="0" anchor="t">
            <a:noAutofit/>
          </a:bodyPr>
          <a:lstStyle/>
          <a:p>
            <a:pPr>
              <a:lnSpc>
                <a:spcPct val="100000"/>
              </a:lnSpc>
            </a:pPr>
            <a:r>
              <a:rPr lang="en-US" sz="1800" dirty="0">
                <a:solidFill>
                  <a:schemeClr val="bg1"/>
                </a:solidFill>
                <a:latin typeface="Abadi"/>
                <a:cs typeface="Aldhabi"/>
              </a:rPr>
              <a:t>1.</a:t>
            </a:r>
            <a:r>
              <a:rPr lang="en-US" sz="1800" dirty="0">
                <a:solidFill>
                  <a:schemeClr val="bg1"/>
                </a:solidFill>
                <a:ea typeface="+mn-lt"/>
                <a:cs typeface="+mn-lt"/>
              </a:rPr>
              <a:t>We can conclude that </a:t>
            </a:r>
            <a:r>
              <a:rPr lang="en-US" sz="1800" dirty="0" err="1">
                <a:solidFill>
                  <a:schemeClr val="bg1"/>
                </a:solidFill>
                <a:ea typeface="+mn-lt"/>
                <a:cs typeface="+mn-lt"/>
              </a:rPr>
              <a:t>Day_no</a:t>
            </a:r>
            <a:r>
              <a:rPr lang="en-US" sz="1800" dirty="0">
                <a:solidFill>
                  <a:schemeClr val="bg1"/>
                </a:solidFill>
                <a:ea typeface="+mn-lt"/>
                <a:cs typeface="+mn-lt"/>
              </a:rPr>
              <a:t> is not a good estimator</a:t>
            </a:r>
            <a:endParaRPr lang="en-US" sz="1800" dirty="0">
              <a:solidFill>
                <a:schemeClr val="bg1"/>
              </a:solidFill>
              <a:latin typeface="Abadi"/>
              <a:ea typeface="+mn-lt"/>
              <a:cs typeface="Aldhabi"/>
            </a:endParaRPr>
          </a:p>
        </p:txBody>
      </p:sp>
      <p:sp>
        <p:nvSpPr>
          <p:cNvPr id="15" name="TextBox 14">
            <a:extLst>
              <a:ext uri="{FF2B5EF4-FFF2-40B4-BE49-F238E27FC236}">
                <a16:creationId xmlns:a16="http://schemas.microsoft.com/office/drawing/2014/main" id="{2771263E-DA32-4572-8E2C-12C567D1E6F7}"/>
              </a:ext>
            </a:extLst>
          </p:cNvPr>
          <p:cNvSpPr txBox="1"/>
          <p:nvPr/>
        </p:nvSpPr>
        <p:spPr>
          <a:xfrm>
            <a:off x="152400" y="235213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latin typeface="Bookman Old Style"/>
              </a:rPr>
              <a:t>Inferences:</a:t>
            </a:r>
          </a:p>
        </p:txBody>
      </p:sp>
      <p:pic>
        <p:nvPicPr>
          <p:cNvPr id="5" name="Picture 9" descr="Chart&#10;&#10;Description automatically generated">
            <a:extLst>
              <a:ext uri="{FF2B5EF4-FFF2-40B4-BE49-F238E27FC236}">
                <a16:creationId xmlns:a16="http://schemas.microsoft.com/office/drawing/2014/main" id="{A83973AB-A10A-4B49-A4D3-68C477B3A2EA}"/>
              </a:ext>
            </a:extLst>
          </p:cNvPr>
          <p:cNvPicPr>
            <a:picLocks noChangeAspect="1"/>
          </p:cNvPicPr>
          <p:nvPr/>
        </p:nvPicPr>
        <p:blipFill>
          <a:blip r:embed="rId2"/>
          <a:stretch>
            <a:fillRect/>
          </a:stretch>
        </p:blipFill>
        <p:spPr>
          <a:xfrm>
            <a:off x="4465608" y="1290274"/>
            <a:ext cx="6912633" cy="4550620"/>
          </a:xfrm>
          <a:prstGeom prst="rect">
            <a:avLst/>
          </a:prstGeom>
        </p:spPr>
      </p:pic>
      <p:sp>
        <p:nvSpPr>
          <p:cNvPr id="10" name="TextBox 9">
            <a:extLst>
              <a:ext uri="{FF2B5EF4-FFF2-40B4-BE49-F238E27FC236}">
                <a16:creationId xmlns:a16="http://schemas.microsoft.com/office/drawing/2014/main" id="{BDB3428C-77FC-4330-AFD9-852AB2AE45D6}"/>
              </a:ext>
            </a:extLst>
          </p:cNvPr>
          <p:cNvSpPr txBox="1"/>
          <p:nvPr/>
        </p:nvSpPr>
        <p:spPr>
          <a:xfrm>
            <a:off x="4753155" y="5405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Scatter Plot-</a:t>
            </a:r>
          </a:p>
        </p:txBody>
      </p:sp>
      <p:sp>
        <p:nvSpPr>
          <p:cNvPr id="4" name="TextBox 3">
            <a:extLst>
              <a:ext uri="{FF2B5EF4-FFF2-40B4-BE49-F238E27FC236}">
                <a16:creationId xmlns:a16="http://schemas.microsoft.com/office/drawing/2014/main" id="{356599D7-88E5-4A50-A446-F20BB93BBC02}"/>
              </a:ext>
            </a:extLst>
          </p:cNvPr>
          <p:cNvSpPr txBox="1"/>
          <p:nvPr/>
        </p:nvSpPr>
        <p:spPr>
          <a:xfrm rot="16200000">
            <a:off x="2941608" y="261092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Day_No</a:t>
            </a:r>
            <a:endParaRPr lang="en-US" dirty="0"/>
          </a:p>
        </p:txBody>
      </p:sp>
      <p:sp>
        <p:nvSpPr>
          <p:cNvPr id="6" name="TextBox 5">
            <a:extLst>
              <a:ext uri="{FF2B5EF4-FFF2-40B4-BE49-F238E27FC236}">
                <a16:creationId xmlns:a16="http://schemas.microsoft.com/office/drawing/2014/main" id="{C2CD0BA9-ED84-49C2-8EF3-05C892A995FB}"/>
              </a:ext>
            </a:extLst>
          </p:cNvPr>
          <p:cNvSpPr txBox="1"/>
          <p:nvPr/>
        </p:nvSpPr>
        <p:spPr>
          <a:xfrm>
            <a:off x="7455200" y="59024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Sales</a:t>
            </a:r>
            <a:endParaRPr lang="en-US" dirty="0"/>
          </a:p>
        </p:txBody>
      </p:sp>
    </p:spTree>
    <p:extLst>
      <p:ext uri="{BB962C8B-B14F-4D97-AF65-F5344CB8AC3E}">
        <p14:creationId xmlns:p14="http://schemas.microsoft.com/office/powerpoint/2010/main" val="2186670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11D3F6-226A-4C9D-8935-80631854B62A}"/>
              </a:ext>
            </a:extLst>
          </p:cNvPr>
          <p:cNvSpPr>
            <a:spLocks noGrp="1"/>
          </p:cNvSpPr>
          <p:nvPr>
            <p:ph type="title"/>
          </p:nvPr>
        </p:nvSpPr>
        <p:spPr>
          <a:xfrm>
            <a:off x="3540" y="301176"/>
            <a:ext cx="4120013" cy="1989841"/>
          </a:xfrm>
        </p:spPr>
        <p:txBody>
          <a:bodyPr>
            <a:normAutofit/>
          </a:bodyPr>
          <a:lstStyle/>
          <a:p>
            <a:r>
              <a:rPr lang="en-US" sz="4000" dirty="0">
                <a:solidFill>
                  <a:srgbClr val="FFFFFF"/>
                </a:solidFill>
                <a:ea typeface="+mj-lt"/>
                <a:cs typeface="+mj-lt"/>
              </a:rPr>
              <a:t>Bivariate Plots-</a:t>
            </a:r>
            <a:br>
              <a:rPr lang="en-US" sz="4000" dirty="0">
                <a:ea typeface="+mj-lt"/>
                <a:cs typeface="+mj-lt"/>
              </a:rPr>
            </a:br>
            <a:r>
              <a:rPr lang="en-US" sz="2400" dirty="0">
                <a:solidFill>
                  <a:srgbClr val="FFFFFF"/>
                </a:solidFill>
                <a:ea typeface="+mj-lt"/>
                <a:cs typeface="+mj-lt"/>
              </a:rPr>
              <a:t>(Numerical-Numerical Variable)</a:t>
            </a:r>
          </a:p>
          <a:p>
            <a:endParaRPr lang="en-US" sz="4000">
              <a:solidFill>
                <a:srgbClr val="FFFFFF"/>
              </a:solidFill>
              <a:ea typeface="+mj-lt"/>
              <a:cs typeface="+mj-lt"/>
            </a:endParaRPr>
          </a:p>
        </p:txBody>
      </p:sp>
      <p:cxnSp>
        <p:nvCxnSpPr>
          <p:cNvPr id="9"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5A81CB-444F-43DC-BAD7-1672E6F23B52}"/>
              </a:ext>
            </a:extLst>
          </p:cNvPr>
          <p:cNvSpPr>
            <a:spLocks noGrp="1"/>
          </p:cNvSpPr>
          <p:nvPr>
            <p:ph idx="1"/>
          </p:nvPr>
        </p:nvSpPr>
        <p:spPr>
          <a:xfrm>
            <a:off x="571752" y="2095163"/>
            <a:ext cx="3005462" cy="3966042"/>
          </a:xfrm>
        </p:spPr>
        <p:txBody>
          <a:bodyPr vert="horz" lIns="0" tIns="45720" rIns="0" bIns="45720" rtlCol="0" anchor="t">
            <a:noAutofit/>
          </a:bodyPr>
          <a:lstStyle/>
          <a:p>
            <a:pPr>
              <a:lnSpc>
                <a:spcPct val="100000"/>
              </a:lnSpc>
            </a:pPr>
            <a:r>
              <a:rPr lang="en-US" sz="1800">
                <a:solidFill>
                  <a:schemeClr val="bg1"/>
                </a:solidFill>
                <a:latin typeface="Abadi"/>
                <a:cs typeface="Aldhabi"/>
              </a:rPr>
              <a:t>1. Even though business courses were very less in number in LearnX platform, still its sale is very high. Reason can be: The business courses available in platform is really good(advertisment, or social intercation), or people are more interested into business in general.</a:t>
            </a:r>
          </a:p>
          <a:p>
            <a:pPr>
              <a:lnSpc>
                <a:spcPct val="100000"/>
              </a:lnSpc>
            </a:pPr>
            <a:r>
              <a:rPr lang="en-US" sz="1800">
                <a:solidFill>
                  <a:schemeClr val="bg1"/>
                </a:solidFill>
                <a:latin typeface="Abadi"/>
                <a:ea typeface="+mn-lt"/>
                <a:cs typeface="Aldhabi"/>
              </a:rPr>
              <a:t>2.  Even very less courses were available for degree still it makes more sale. Students and professional prefer degree over courses.</a:t>
            </a:r>
            <a:endParaRPr lang="en-US" sz="1800" dirty="0">
              <a:solidFill>
                <a:schemeClr val="bg1"/>
              </a:solidFill>
              <a:latin typeface="Abadi"/>
              <a:ea typeface="+mn-lt"/>
              <a:cs typeface="Aldhabi"/>
            </a:endParaRPr>
          </a:p>
        </p:txBody>
      </p:sp>
      <p:sp>
        <p:nvSpPr>
          <p:cNvPr id="15" name="TextBox 14">
            <a:extLst>
              <a:ext uri="{FF2B5EF4-FFF2-40B4-BE49-F238E27FC236}">
                <a16:creationId xmlns:a16="http://schemas.microsoft.com/office/drawing/2014/main" id="{2771263E-DA32-4572-8E2C-12C567D1E6F7}"/>
              </a:ext>
            </a:extLst>
          </p:cNvPr>
          <p:cNvSpPr txBox="1"/>
          <p:nvPr/>
        </p:nvSpPr>
        <p:spPr>
          <a:xfrm>
            <a:off x="80513" y="179141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latin typeface="Bookman Old Style"/>
              </a:rPr>
              <a:t>Inferences:</a:t>
            </a:r>
          </a:p>
        </p:txBody>
      </p:sp>
      <p:pic>
        <p:nvPicPr>
          <p:cNvPr id="4" name="Picture 5" descr="Chart, bar chart&#10;&#10;Description automatically generated">
            <a:extLst>
              <a:ext uri="{FF2B5EF4-FFF2-40B4-BE49-F238E27FC236}">
                <a16:creationId xmlns:a16="http://schemas.microsoft.com/office/drawing/2014/main" id="{CB25CA48-FB4C-4316-9B25-6C3B199F36C5}"/>
              </a:ext>
            </a:extLst>
          </p:cNvPr>
          <p:cNvPicPr>
            <a:picLocks noChangeAspect="1"/>
          </p:cNvPicPr>
          <p:nvPr/>
        </p:nvPicPr>
        <p:blipFill>
          <a:blip r:embed="rId2"/>
          <a:stretch>
            <a:fillRect/>
          </a:stretch>
        </p:blipFill>
        <p:spPr>
          <a:xfrm>
            <a:off x="3919268" y="143784"/>
            <a:ext cx="4684143" cy="3148619"/>
          </a:xfrm>
          <a:prstGeom prst="rect">
            <a:avLst/>
          </a:prstGeom>
        </p:spPr>
      </p:pic>
      <p:pic>
        <p:nvPicPr>
          <p:cNvPr id="6" name="Picture 10" descr="Chart, bar chart&#10;&#10;Description automatically generated">
            <a:extLst>
              <a:ext uri="{FF2B5EF4-FFF2-40B4-BE49-F238E27FC236}">
                <a16:creationId xmlns:a16="http://schemas.microsoft.com/office/drawing/2014/main" id="{E105F41A-605F-41D1-894F-6E80AAF98B6C}"/>
              </a:ext>
            </a:extLst>
          </p:cNvPr>
          <p:cNvPicPr>
            <a:picLocks noChangeAspect="1"/>
          </p:cNvPicPr>
          <p:nvPr/>
        </p:nvPicPr>
        <p:blipFill>
          <a:blip r:embed="rId3"/>
          <a:stretch>
            <a:fillRect/>
          </a:stretch>
        </p:blipFill>
        <p:spPr>
          <a:xfrm>
            <a:off x="7010400" y="3148653"/>
            <a:ext cx="5129840" cy="3464920"/>
          </a:xfrm>
          <a:prstGeom prst="rect">
            <a:avLst/>
          </a:prstGeom>
        </p:spPr>
      </p:pic>
    </p:spTree>
    <p:extLst>
      <p:ext uri="{BB962C8B-B14F-4D97-AF65-F5344CB8AC3E}">
        <p14:creationId xmlns:p14="http://schemas.microsoft.com/office/powerpoint/2010/main" val="118625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1D3F6-226A-4C9D-8935-80631854B62A}"/>
              </a:ext>
            </a:extLst>
          </p:cNvPr>
          <p:cNvSpPr>
            <a:spLocks noGrp="1"/>
          </p:cNvSpPr>
          <p:nvPr>
            <p:ph type="title"/>
          </p:nvPr>
        </p:nvSpPr>
        <p:spPr>
          <a:xfrm>
            <a:off x="796768" y="598215"/>
            <a:ext cx="3214307" cy="2901694"/>
          </a:xfrm>
        </p:spPr>
        <p:txBody>
          <a:bodyPr vert="horz" lIns="91440" tIns="45720" rIns="91440" bIns="45720" rtlCol="0" anchor="b">
            <a:normAutofit/>
          </a:bodyPr>
          <a:lstStyle/>
          <a:p>
            <a:r>
              <a:rPr lang="en-US" sz="2800">
                <a:solidFill>
                  <a:schemeClr val="bg1"/>
                </a:solidFill>
              </a:rPr>
              <a:t>Additional  Plots-</a:t>
            </a:r>
            <a:br>
              <a:rPr lang="en-US" sz="2800">
                <a:solidFill>
                  <a:schemeClr val="bg1"/>
                </a:solidFill>
              </a:rPr>
            </a:br>
            <a:r>
              <a:rPr lang="en-US" sz="2800">
                <a:solidFill>
                  <a:schemeClr val="bg1"/>
                </a:solidFill>
              </a:rPr>
              <a:t>(on generated features: Feature Engineering)</a:t>
            </a:r>
          </a:p>
          <a:p>
            <a:endParaRPr lang="en-US" sz="2800">
              <a:solidFill>
                <a:schemeClr val="bg1"/>
              </a:solidFill>
            </a:endParaRPr>
          </a:p>
        </p:txBody>
      </p:sp>
      <p:cxnSp>
        <p:nvCxnSpPr>
          <p:cNvPr id="28" name="Straight Connector 27">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1" descr="Chart, bar chart&#10;&#10;Description automatically generated">
            <a:extLst>
              <a:ext uri="{FF2B5EF4-FFF2-40B4-BE49-F238E27FC236}">
                <a16:creationId xmlns:a16="http://schemas.microsoft.com/office/drawing/2014/main" id="{7D20053C-A323-4433-942A-811936591B07}"/>
              </a:ext>
            </a:extLst>
          </p:cNvPr>
          <p:cNvPicPr>
            <a:picLocks noChangeAspect="1"/>
          </p:cNvPicPr>
          <p:nvPr/>
        </p:nvPicPr>
        <p:blipFill>
          <a:blip r:embed="rId2"/>
          <a:stretch>
            <a:fillRect/>
          </a:stretch>
        </p:blipFill>
        <p:spPr>
          <a:xfrm>
            <a:off x="5235366" y="586534"/>
            <a:ext cx="5279544" cy="3560478"/>
          </a:xfrm>
          <a:prstGeom prst="rect">
            <a:avLst/>
          </a:prstGeom>
        </p:spPr>
      </p:pic>
      <p:pic>
        <p:nvPicPr>
          <p:cNvPr id="12" name="Picture 12" descr="Graphical user interface&#10;&#10;Description automatically generated">
            <a:extLst>
              <a:ext uri="{FF2B5EF4-FFF2-40B4-BE49-F238E27FC236}">
                <a16:creationId xmlns:a16="http://schemas.microsoft.com/office/drawing/2014/main" id="{5DA05B85-23CA-4417-B0ED-B2E9EAB0AEE6}"/>
              </a:ext>
            </a:extLst>
          </p:cNvPr>
          <p:cNvPicPr>
            <a:picLocks noChangeAspect="1"/>
          </p:cNvPicPr>
          <p:nvPr/>
        </p:nvPicPr>
        <p:blipFill>
          <a:blip r:embed="rId3"/>
          <a:stretch>
            <a:fillRect/>
          </a:stretch>
        </p:blipFill>
        <p:spPr>
          <a:xfrm>
            <a:off x="484946" y="4804840"/>
            <a:ext cx="11333484" cy="1823710"/>
          </a:xfrm>
          <a:prstGeom prst="rect">
            <a:avLst/>
          </a:prstGeom>
        </p:spPr>
      </p:pic>
      <p:sp>
        <p:nvSpPr>
          <p:cNvPr id="30" name="Rectangle 29">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extBox 14">
            <a:extLst>
              <a:ext uri="{FF2B5EF4-FFF2-40B4-BE49-F238E27FC236}">
                <a16:creationId xmlns:a16="http://schemas.microsoft.com/office/drawing/2014/main" id="{2771263E-DA32-4572-8E2C-12C567D1E6F7}"/>
              </a:ext>
            </a:extLst>
          </p:cNvPr>
          <p:cNvSpPr txBox="1"/>
          <p:nvPr/>
        </p:nvSpPr>
        <p:spPr>
          <a:xfrm>
            <a:off x="799382" y="34304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solidFill>
                  <a:srgbClr val="00B050"/>
                </a:solidFill>
                <a:latin typeface="Bookman Old Style"/>
              </a:rPr>
              <a:t>Inferences:</a:t>
            </a:r>
            <a:endParaRPr lang="en-US">
              <a:solidFill>
                <a:srgbClr val="00B050"/>
              </a:solidFill>
              <a:latin typeface="Bookman Old Style"/>
            </a:endParaRPr>
          </a:p>
        </p:txBody>
      </p:sp>
      <p:sp>
        <p:nvSpPr>
          <p:cNvPr id="16" name="TextBox 15">
            <a:extLst>
              <a:ext uri="{FF2B5EF4-FFF2-40B4-BE49-F238E27FC236}">
                <a16:creationId xmlns:a16="http://schemas.microsoft.com/office/drawing/2014/main" id="{5109BEF0-D336-43C9-95DD-088262F396BD}"/>
              </a:ext>
            </a:extLst>
          </p:cNvPr>
          <p:cNvSpPr txBox="1"/>
          <p:nvPr/>
        </p:nvSpPr>
        <p:spPr>
          <a:xfrm>
            <a:off x="856891" y="397677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Generated features are not skewed.</a:t>
            </a:r>
          </a:p>
        </p:txBody>
      </p:sp>
    </p:spTree>
    <p:extLst>
      <p:ext uri="{BB962C8B-B14F-4D97-AF65-F5344CB8AC3E}">
        <p14:creationId xmlns:p14="http://schemas.microsoft.com/office/powerpoint/2010/main" val="3481390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11D3F6-226A-4C9D-8935-80631854B62A}"/>
              </a:ext>
            </a:extLst>
          </p:cNvPr>
          <p:cNvSpPr>
            <a:spLocks noGrp="1"/>
          </p:cNvSpPr>
          <p:nvPr>
            <p:ph type="title"/>
          </p:nvPr>
        </p:nvSpPr>
        <p:spPr>
          <a:xfrm>
            <a:off x="434861" y="2400270"/>
            <a:ext cx="4120013" cy="1989841"/>
          </a:xfrm>
        </p:spPr>
        <p:txBody>
          <a:bodyPr>
            <a:normAutofit/>
          </a:bodyPr>
          <a:lstStyle/>
          <a:p>
            <a:r>
              <a:rPr lang="en-US" sz="4000" dirty="0">
                <a:solidFill>
                  <a:srgbClr val="FFFFFF"/>
                </a:solidFill>
                <a:ea typeface="+mj-lt"/>
                <a:cs typeface="+mj-lt"/>
              </a:rPr>
              <a:t>Additional </a:t>
            </a:r>
            <a:r>
              <a:rPr lang="en-US" sz="4000">
                <a:solidFill>
                  <a:srgbClr val="FFFFFF"/>
                </a:solidFill>
                <a:ea typeface="+mj-lt"/>
                <a:cs typeface="+mj-lt"/>
              </a:rPr>
              <a:t>Plots-</a:t>
            </a:r>
            <a:br>
              <a:rPr lang="en-US" sz="4000" dirty="0">
                <a:ea typeface="+mj-lt"/>
                <a:cs typeface="+mj-lt"/>
              </a:rPr>
            </a:br>
            <a:r>
              <a:rPr lang="en-US" sz="2400">
                <a:solidFill>
                  <a:srgbClr val="FFFFFF"/>
                </a:solidFill>
                <a:ea typeface="+mj-lt"/>
                <a:cs typeface="+mj-lt"/>
              </a:rPr>
              <a:t>(Continued)</a:t>
            </a:r>
            <a:endParaRPr lang="en-US"/>
          </a:p>
          <a:p>
            <a:endParaRPr lang="en-US" sz="4000">
              <a:solidFill>
                <a:srgbClr val="FFFFFF"/>
              </a:solidFill>
              <a:ea typeface="+mj-lt"/>
              <a:cs typeface="+mj-lt"/>
            </a:endParaRPr>
          </a:p>
        </p:txBody>
      </p:sp>
      <p:cxnSp>
        <p:nvCxnSpPr>
          <p:cNvPr id="9"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91A40F6-9E42-40CC-9282-78E9D85F494F}"/>
              </a:ext>
            </a:extLst>
          </p:cNvPr>
          <p:cNvSpPr txBox="1"/>
          <p:nvPr/>
        </p:nvSpPr>
        <p:spPr>
          <a:xfrm>
            <a:off x="4422475" y="18115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HEAT MAP</a:t>
            </a:r>
          </a:p>
        </p:txBody>
      </p:sp>
      <p:pic>
        <p:nvPicPr>
          <p:cNvPr id="5" name="Picture 9" descr="Timeline&#10;&#10;Description automatically generated">
            <a:extLst>
              <a:ext uri="{FF2B5EF4-FFF2-40B4-BE49-F238E27FC236}">
                <a16:creationId xmlns:a16="http://schemas.microsoft.com/office/drawing/2014/main" id="{0D67C6DD-5099-499A-BCB4-DC0A131BF7F0}"/>
              </a:ext>
            </a:extLst>
          </p:cNvPr>
          <p:cNvPicPr>
            <a:picLocks noChangeAspect="1"/>
          </p:cNvPicPr>
          <p:nvPr/>
        </p:nvPicPr>
        <p:blipFill>
          <a:blip r:embed="rId2"/>
          <a:stretch>
            <a:fillRect/>
          </a:stretch>
        </p:blipFill>
        <p:spPr>
          <a:xfrm>
            <a:off x="4479985" y="835553"/>
            <a:ext cx="6768859" cy="5833877"/>
          </a:xfrm>
          <a:prstGeom prst="rect">
            <a:avLst/>
          </a:prstGeom>
        </p:spPr>
      </p:pic>
    </p:spTree>
    <p:extLst>
      <p:ext uri="{BB962C8B-B14F-4D97-AF65-F5344CB8AC3E}">
        <p14:creationId xmlns:p14="http://schemas.microsoft.com/office/powerpoint/2010/main" val="1244115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76C7FC16-E46A-4FC2-A557-8EEDAA342CA4}"/>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7111" r="-1" b="-1"/>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160E0C-424D-4129-BB8E-DA4A3A45DDA8}"/>
              </a:ext>
            </a:extLst>
          </p:cNvPr>
          <p:cNvSpPr>
            <a:spLocks noGrp="1"/>
          </p:cNvSpPr>
          <p:nvPr>
            <p:ph type="title"/>
          </p:nvPr>
        </p:nvSpPr>
        <p:spPr>
          <a:xfrm>
            <a:off x="5849388" y="4907629"/>
            <a:ext cx="5397744" cy="1185353"/>
          </a:xfrm>
        </p:spPr>
        <p:txBody>
          <a:bodyPr vert="horz" lIns="91440" tIns="45720" rIns="91440" bIns="45720" rtlCol="0" anchor="ctr">
            <a:normAutofit/>
          </a:bodyPr>
          <a:lstStyle/>
          <a:p>
            <a:r>
              <a:rPr lang="en-US" sz="2600" b="1">
                <a:solidFill>
                  <a:schemeClr val="bg1"/>
                </a:solidFill>
                <a:ea typeface="+mj-lt"/>
                <a:cs typeface="+mj-lt"/>
              </a:rPr>
              <a:t>More visualization has been covered in notebook, which can be checked in code file.</a:t>
            </a:r>
            <a:endParaRPr lang="en-US" sz="2600">
              <a:ea typeface="+mj-lt"/>
              <a:cs typeface="+mj-lt"/>
            </a:endParaRPr>
          </a:p>
          <a:p>
            <a:endParaRPr lang="en-US" sz="2600" dirty="0">
              <a:solidFill>
                <a:schemeClr val="bg1"/>
              </a:solidFill>
            </a:endParaRPr>
          </a:p>
        </p:txBody>
      </p:sp>
      <p:sp>
        <p:nvSpPr>
          <p:cNvPr id="18"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052D460-55B6-48A3-8FD9-F3D8D5467E2D}"/>
              </a:ext>
            </a:extLst>
          </p:cNvPr>
          <p:cNvSpPr txBox="1"/>
          <p:nvPr/>
        </p:nvSpPr>
        <p:spPr>
          <a:xfrm>
            <a:off x="9553136" y="6657945"/>
            <a:ext cx="263886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252810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4. Pre-Processing</a:t>
            </a:r>
            <a:endParaRPr lang="en-US" dirty="0">
              <a:solidFill>
                <a:srgbClr val="FFFFFF"/>
              </a:solidFill>
            </a:endParaRP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6AAD8FD-2E0C-4385-B9C7-876CA6A60FE6}"/>
              </a:ext>
            </a:extLst>
          </p:cNvPr>
          <p:cNvSpPr txBox="1"/>
          <p:nvPr/>
        </p:nvSpPr>
        <p:spPr>
          <a:xfrm>
            <a:off x="1144438" y="3042249"/>
            <a:ext cx="886795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def day_to_date(dataset):</a:t>
            </a:r>
            <a:endParaRPr lang="en-US" sz="2000" dirty="0"/>
          </a:p>
          <a:p>
            <a:r>
              <a:rPr lang="en-US" sz="2000">
                <a:ea typeface="+mn-lt"/>
                <a:cs typeface="+mn-lt"/>
              </a:rPr>
              <a:t>    start = date(2018,12,31)</a:t>
            </a:r>
            <a:endParaRPr lang="en-US" sz="2000" dirty="0"/>
          </a:p>
          <a:p>
            <a:r>
              <a:rPr lang="en-US" sz="2000">
                <a:ea typeface="+mn-lt"/>
                <a:cs typeface="+mn-lt"/>
              </a:rPr>
              <a:t>    dataset['Date'] = dataset['Day_No'].apply(lambda x: start + timedelta(x)) </a:t>
            </a:r>
            <a:endParaRPr lang="en-US" sz="2000" dirty="0">
              <a:ea typeface="+mn-lt"/>
              <a:cs typeface="+mn-lt"/>
            </a:endParaRPr>
          </a:p>
          <a:p>
            <a:endParaRPr lang="en-US" sz="2000" dirty="0"/>
          </a:p>
          <a:p>
            <a:r>
              <a:rPr lang="en-US" sz="2000">
                <a:ea typeface="+mn-lt"/>
                <a:cs typeface="+mn-lt"/>
              </a:rPr>
              <a:t>def day_month_year(dataset): </a:t>
            </a:r>
            <a:endParaRPr lang="en-US" sz="2000" dirty="0"/>
          </a:p>
          <a:p>
            <a:r>
              <a:rPr lang="en-US" sz="2000">
                <a:ea typeface="+mn-lt"/>
                <a:cs typeface="+mn-lt"/>
              </a:rPr>
              <a:t>    dataset['Day'] = dataset['Date'].apply(lambda x: x.day)</a:t>
            </a:r>
            <a:endParaRPr lang="en-US" sz="2000" dirty="0"/>
          </a:p>
          <a:p>
            <a:r>
              <a:rPr lang="en-US" sz="2000">
                <a:ea typeface="+mn-lt"/>
                <a:cs typeface="+mn-lt"/>
              </a:rPr>
              <a:t>    dataset['Month'] = dataset['Date'].apply(lambda x: x.month)</a:t>
            </a:r>
            <a:endParaRPr lang="en-US" sz="2000" dirty="0"/>
          </a:p>
          <a:p>
            <a:r>
              <a:rPr lang="en-US" sz="2000">
                <a:ea typeface="+mn-lt"/>
                <a:cs typeface="+mn-lt"/>
              </a:rPr>
              <a:t>    dataset['Year'] = dataset['Date'].apply(lambda x: x.year)</a:t>
            </a:r>
            <a:endParaRPr lang="en-US" sz="2000" dirty="0"/>
          </a:p>
          <a:p>
            <a:r>
              <a:rPr lang="en-US" sz="2000">
                <a:ea typeface="+mn-lt"/>
                <a:cs typeface="+mn-lt"/>
              </a:rPr>
              <a:t>    dataset['Day_of_week']= dataset['Date'].apply(lambda x: x.weekday())</a:t>
            </a:r>
            <a:endParaRPr lang="en-US" sz="2000" dirty="0"/>
          </a:p>
        </p:txBody>
      </p:sp>
      <p:sp>
        <p:nvSpPr>
          <p:cNvPr id="5" name="TextBox 4">
            <a:extLst>
              <a:ext uri="{FF2B5EF4-FFF2-40B4-BE49-F238E27FC236}">
                <a16:creationId xmlns:a16="http://schemas.microsoft.com/office/drawing/2014/main" id="{C25178F7-B1FA-41B9-B8E8-FA0AB6E7A7B7}"/>
              </a:ext>
            </a:extLst>
          </p:cNvPr>
          <p:cNvSpPr txBox="1"/>
          <p:nvPr/>
        </p:nvSpPr>
        <p:spPr>
          <a:xfrm>
            <a:off x="914401" y="2366512"/>
            <a:ext cx="55899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 FEATURE </a:t>
            </a:r>
            <a:r>
              <a:rPr lang="en-US" sz="2800" b="1" dirty="0"/>
              <a:t>ENGINEERING </a:t>
            </a:r>
          </a:p>
        </p:txBody>
      </p:sp>
      <p:sp>
        <p:nvSpPr>
          <p:cNvPr id="6" name="TextBox 5">
            <a:extLst>
              <a:ext uri="{FF2B5EF4-FFF2-40B4-BE49-F238E27FC236}">
                <a16:creationId xmlns:a16="http://schemas.microsoft.com/office/drawing/2014/main" id="{CF4B60DF-B7B4-4606-B195-A3F8793AFF14}"/>
              </a:ext>
            </a:extLst>
          </p:cNvPr>
          <p:cNvSpPr txBox="1"/>
          <p:nvPr/>
        </p:nvSpPr>
        <p:spPr>
          <a:xfrm>
            <a:off x="9238891" y="2021457"/>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day_to_date(train)</a:t>
            </a:r>
          </a:p>
          <a:p>
            <a:r>
              <a:rPr lang="en-US"/>
              <a:t>day_month_year(train)</a:t>
            </a:r>
          </a:p>
          <a:p>
            <a:r>
              <a:rPr lang="en-US"/>
              <a:t>day_to_date(test)</a:t>
            </a:r>
          </a:p>
          <a:p>
            <a:r>
              <a:rPr lang="en-US"/>
              <a:t>day_month_year(test)</a:t>
            </a:r>
          </a:p>
        </p:txBody>
      </p:sp>
    </p:spTree>
    <p:extLst>
      <p:ext uri="{BB962C8B-B14F-4D97-AF65-F5344CB8AC3E}">
        <p14:creationId xmlns:p14="http://schemas.microsoft.com/office/powerpoint/2010/main" val="2981293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4. Pre-Processing</a:t>
            </a:r>
            <a:endParaRPr lang="en-US" dirty="0">
              <a:solidFill>
                <a:srgbClr val="FFFFFF"/>
              </a:solidFill>
            </a:endParaRP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6AAD8FD-2E0C-4385-B9C7-876CA6A60FE6}"/>
              </a:ext>
            </a:extLst>
          </p:cNvPr>
          <p:cNvSpPr txBox="1"/>
          <p:nvPr/>
        </p:nvSpPr>
        <p:spPr>
          <a:xfrm>
            <a:off x="1144438" y="3042249"/>
            <a:ext cx="88679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train.drop('User_Traffic',axis =1, inplace = True)</a:t>
            </a:r>
            <a:endParaRPr lang="en-US">
              <a:ea typeface="+mn-lt"/>
              <a:cs typeface="+mn-lt"/>
            </a:endParaRPr>
          </a:p>
        </p:txBody>
      </p:sp>
      <p:sp>
        <p:nvSpPr>
          <p:cNvPr id="5" name="TextBox 4">
            <a:extLst>
              <a:ext uri="{FF2B5EF4-FFF2-40B4-BE49-F238E27FC236}">
                <a16:creationId xmlns:a16="http://schemas.microsoft.com/office/drawing/2014/main" id="{C25178F7-B1FA-41B9-B8E8-FA0AB6E7A7B7}"/>
              </a:ext>
            </a:extLst>
          </p:cNvPr>
          <p:cNvSpPr txBox="1"/>
          <p:nvPr/>
        </p:nvSpPr>
        <p:spPr>
          <a:xfrm>
            <a:off x="914401" y="2366512"/>
            <a:ext cx="55899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 Dropping user traffic</a:t>
            </a:r>
          </a:p>
        </p:txBody>
      </p:sp>
      <p:sp>
        <p:nvSpPr>
          <p:cNvPr id="6" name="TextBox 5">
            <a:extLst>
              <a:ext uri="{FF2B5EF4-FFF2-40B4-BE49-F238E27FC236}">
                <a16:creationId xmlns:a16="http://schemas.microsoft.com/office/drawing/2014/main" id="{CF4B60DF-B7B4-4606-B195-A3F8793AFF14}"/>
              </a:ext>
            </a:extLst>
          </p:cNvPr>
          <p:cNvSpPr txBox="1"/>
          <p:nvPr/>
        </p:nvSpPr>
        <p:spPr>
          <a:xfrm>
            <a:off x="9238891" y="20214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7" name="TextBox 6">
            <a:extLst>
              <a:ext uri="{FF2B5EF4-FFF2-40B4-BE49-F238E27FC236}">
                <a16:creationId xmlns:a16="http://schemas.microsoft.com/office/drawing/2014/main" id="{B9AEDBDA-7732-4C73-AE80-1D72E336853D}"/>
              </a:ext>
            </a:extLst>
          </p:cNvPr>
          <p:cNvSpPr txBox="1"/>
          <p:nvPr/>
        </p:nvSpPr>
        <p:spPr>
          <a:xfrm>
            <a:off x="914400" y="3674853"/>
            <a:ext cx="84366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 Imputing Competition Metric with median</a:t>
            </a:r>
          </a:p>
        </p:txBody>
      </p:sp>
      <p:sp>
        <p:nvSpPr>
          <p:cNvPr id="9" name="TextBox 8">
            <a:extLst>
              <a:ext uri="{FF2B5EF4-FFF2-40B4-BE49-F238E27FC236}">
                <a16:creationId xmlns:a16="http://schemas.microsoft.com/office/drawing/2014/main" id="{A7B66626-C7CB-4510-B8BB-AB09089B6B50}"/>
              </a:ext>
            </a:extLst>
          </p:cNvPr>
          <p:cNvSpPr txBox="1"/>
          <p:nvPr/>
        </p:nvSpPr>
        <p:spPr>
          <a:xfrm>
            <a:off x="1101306" y="4293079"/>
            <a:ext cx="87241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df = train.append(test)</a:t>
            </a:r>
          </a:p>
          <a:p>
            <a:r>
              <a:rPr lang="en-US">
                <a:ea typeface="+mn-lt"/>
                <a:cs typeface="+mn-lt"/>
              </a:rPr>
              <a:t>df.isna().sum() </a:t>
            </a:r>
          </a:p>
          <a:p>
            <a:r>
              <a:rPr lang="en-US">
                <a:ea typeface="+mn-lt"/>
                <a:cs typeface="+mn-lt"/>
              </a:rPr>
              <a:t>df['Competition_Metric'].fillna(df['Competition_Metric'].median(), inplace = True)</a:t>
            </a:r>
            <a:endParaRPr lang="en-US"/>
          </a:p>
        </p:txBody>
      </p:sp>
      <p:sp>
        <p:nvSpPr>
          <p:cNvPr id="13" name="TextBox 12">
            <a:extLst>
              <a:ext uri="{FF2B5EF4-FFF2-40B4-BE49-F238E27FC236}">
                <a16:creationId xmlns:a16="http://schemas.microsoft.com/office/drawing/2014/main" id="{9E5B0495-7912-4CF9-B7F6-EA0C6190C329}"/>
              </a:ext>
            </a:extLst>
          </p:cNvPr>
          <p:cNvSpPr txBox="1"/>
          <p:nvPr/>
        </p:nvSpPr>
        <p:spPr>
          <a:xfrm>
            <a:off x="914400" y="5357004"/>
            <a:ext cx="97018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 One Hot encoding for categorical Variables</a:t>
            </a:r>
          </a:p>
        </p:txBody>
      </p:sp>
      <p:sp>
        <p:nvSpPr>
          <p:cNvPr id="16" name="TextBox 15">
            <a:extLst>
              <a:ext uri="{FF2B5EF4-FFF2-40B4-BE49-F238E27FC236}">
                <a16:creationId xmlns:a16="http://schemas.microsoft.com/office/drawing/2014/main" id="{646C79D9-1D74-4D24-BEE9-7AEABB67DCC9}"/>
              </a:ext>
            </a:extLst>
          </p:cNvPr>
          <p:cNvSpPr txBox="1"/>
          <p:nvPr/>
        </p:nvSpPr>
        <p:spPr>
          <a:xfrm>
            <a:off x="1101306" y="5932099"/>
            <a:ext cx="10176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df1=pd.get_dummies(df,columns=['Course_Domain','Course_Type','Day_of_week'],drop_first=True)</a:t>
            </a:r>
          </a:p>
        </p:txBody>
      </p:sp>
    </p:spTree>
    <p:extLst>
      <p:ext uri="{BB962C8B-B14F-4D97-AF65-F5344CB8AC3E}">
        <p14:creationId xmlns:p14="http://schemas.microsoft.com/office/powerpoint/2010/main" val="209583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4. Pre-Processing</a:t>
            </a:r>
            <a:endParaRPr lang="en-US" dirty="0">
              <a:solidFill>
                <a:srgbClr val="FFFFFF"/>
              </a:solidFill>
            </a:endParaRP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6AAD8FD-2E0C-4385-B9C7-876CA6A60FE6}"/>
              </a:ext>
            </a:extLst>
          </p:cNvPr>
          <p:cNvSpPr txBox="1"/>
          <p:nvPr/>
        </p:nvSpPr>
        <p:spPr>
          <a:xfrm>
            <a:off x="1101306" y="2639683"/>
            <a:ext cx="88679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df1.drop(['Day_No','Date'],axis = 1,inplace = True)</a:t>
            </a:r>
            <a:endParaRPr lang="en-US">
              <a:ea typeface="+mn-lt"/>
              <a:cs typeface="+mn-lt"/>
            </a:endParaRPr>
          </a:p>
        </p:txBody>
      </p:sp>
      <p:sp>
        <p:nvSpPr>
          <p:cNvPr id="5" name="TextBox 4">
            <a:extLst>
              <a:ext uri="{FF2B5EF4-FFF2-40B4-BE49-F238E27FC236}">
                <a16:creationId xmlns:a16="http://schemas.microsoft.com/office/drawing/2014/main" id="{C25178F7-B1FA-41B9-B8E8-FA0AB6E7A7B7}"/>
              </a:ext>
            </a:extLst>
          </p:cNvPr>
          <p:cNvSpPr txBox="1"/>
          <p:nvPr/>
        </p:nvSpPr>
        <p:spPr>
          <a:xfrm>
            <a:off x="828137" y="2122097"/>
            <a:ext cx="55899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 Dropping columns</a:t>
            </a:r>
          </a:p>
        </p:txBody>
      </p:sp>
      <p:sp>
        <p:nvSpPr>
          <p:cNvPr id="6" name="TextBox 5">
            <a:extLst>
              <a:ext uri="{FF2B5EF4-FFF2-40B4-BE49-F238E27FC236}">
                <a16:creationId xmlns:a16="http://schemas.microsoft.com/office/drawing/2014/main" id="{CF4B60DF-B7B4-4606-B195-A3F8793AFF14}"/>
              </a:ext>
            </a:extLst>
          </p:cNvPr>
          <p:cNvSpPr txBox="1"/>
          <p:nvPr/>
        </p:nvSpPr>
        <p:spPr>
          <a:xfrm>
            <a:off x="9238891" y="20214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7" name="TextBox 6">
            <a:extLst>
              <a:ext uri="{FF2B5EF4-FFF2-40B4-BE49-F238E27FC236}">
                <a16:creationId xmlns:a16="http://schemas.microsoft.com/office/drawing/2014/main" id="{B9AEDBDA-7732-4C73-AE80-1D72E336853D}"/>
              </a:ext>
            </a:extLst>
          </p:cNvPr>
          <p:cNvSpPr txBox="1"/>
          <p:nvPr/>
        </p:nvSpPr>
        <p:spPr>
          <a:xfrm>
            <a:off x="914400" y="3171645"/>
            <a:ext cx="94861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 from merged df1 generate train and </a:t>
            </a:r>
            <a:r>
              <a:rPr lang="en-US" sz="2800" b="1"/>
              <a:t>test dataset</a:t>
            </a:r>
          </a:p>
        </p:txBody>
      </p:sp>
      <p:sp>
        <p:nvSpPr>
          <p:cNvPr id="9" name="TextBox 8">
            <a:extLst>
              <a:ext uri="{FF2B5EF4-FFF2-40B4-BE49-F238E27FC236}">
                <a16:creationId xmlns:a16="http://schemas.microsoft.com/office/drawing/2014/main" id="{A7B66626-C7CB-4510-B8BB-AB09089B6B50}"/>
              </a:ext>
            </a:extLst>
          </p:cNvPr>
          <p:cNvSpPr txBox="1"/>
          <p:nvPr/>
        </p:nvSpPr>
        <p:spPr>
          <a:xfrm>
            <a:off x="1101306" y="3746739"/>
            <a:ext cx="87241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train1= df1[df1['Sales'].isnull()!= True]</a:t>
            </a:r>
            <a:endParaRPr lang="en-US"/>
          </a:p>
          <a:p>
            <a:r>
              <a:rPr lang="en-US">
                <a:ea typeface="+mn-lt"/>
                <a:cs typeface="+mn-lt"/>
              </a:rPr>
              <a:t>test1= df1[df1['Sales'].isnull()== True].drop(['Sales'], axis=1)</a:t>
            </a:r>
          </a:p>
          <a:p>
            <a:r>
              <a:rPr lang="en-US">
                <a:ea typeface="+mn-lt"/>
                <a:cs typeface="+mn-lt"/>
              </a:rPr>
              <a:t>print(train1.shape)</a:t>
            </a:r>
            <a:endParaRPr lang="en-US"/>
          </a:p>
          <a:p>
            <a:r>
              <a:rPr lang="en-US">
                <a:ea typeface="+mn-lt"/>
                <a:cs typeface="+mn-lt"/>
              </a:rPr>
              <a:t>print(test1.shape)</a:t>
            </a:r>
          </a:p>
        </p:txBody>
      </p:sp>
      <p:sp>
        <p:nvSpPr>
          <p:cNvPr id="13" name="TextBox 12">
            <a:extLst>
              <a:ext uri="{FF2B5EF4-FFF2-40B4-BE49-F238E27FC236}">
                <a16:creationId xmlns:a16="http://schemas.microsoft.com/office/drawing/2014/main" id="{9E5B0495-7912-4CF9-B7F6-EA0C6190C329}"/>
              </a:ext>
            </a:extLst>
          </p:cNvPr>
          <p:cNvSpPr txBox="1"/>
          <p:nvPr/>
        </p:nvSpPr>
        <p:spPr>
          <a:xfrm>
            <a:off x="828135" y="4940061"/>
            <a:ext cx="97018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 Seperating dependent and independent variables </a:t>
            </a:r>
          </a:p>
        </p:txBody>
      </p:sp>
      <p:sp>
        <p:nvSpPr>
          <p:cNvPr id="16" name="TextBox 15">
            <a:extLst>
              <a:ext uri="{FF2B5EF4-FFF2-40B4-BE49-F238E27FC236}">
                <a16:creationId xmlns:a16="http://schemas.microsoft.com/office/drawing/2014/main" id="{646C79D9-1D74-4D24-BEE9-7AEABB67DCC9}"/>
              </a:ext>
            </a:extLst>
          </p:cNvPr>
          <p:cNvSpPr txBox="1"/>
          <p:nvPr/>
        </p:nvSpPr>
        <p:spPr>
          <a:xfrm>
            <a:off x="1101306" y="5457646"/>
            <a:ext cx="101762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X_train = train1.drop('Sales',axis = 1)</a:t>
            </a:r>
            <a:endParaRPr lang="en-US"/>
          </a:p>
          <a:p>
            <a:r>
              <a:rPr lang="en-US">
                <a:ea typeface="+mn-lt"/>
                <a:cs typeface="+mn-lt"/>
              </a:rPr>
              <a:t>Y_train = train.Sales</a:t>
            </a:r>
            <a:endParaRPr lang="en-US"/>
          </a:p>
          <a:p>
            <a:r>
              <a:rPr lang="en-US">
                <a:ea typeface="+mn-lt"/>
                <a:cs typeface="+mn-lt"/>
              </a:rPr>
              <a:t>X_test = test1</a:t>
            </a:r>
            <a:endParaRPr lang="en-US"/>
          </a:p>
        </p:txBody>
      </p:sp>
    </p:spTree>
    <p:extLst>
      <p:ext uri="{BB962C8B-B14F-4D97-AF65-F5344CB8AC3E}">
        <p14:creationId xmlns:p14="http://schemas.microsoft.com/office/powerpoint/2010/main" val="2586169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dirty="0">
                <a:solidFill>
                  <a:srgbClr val="FFFFFF"/>
                </a:solidFill>
              </a:rPr>
              <a:t>Problem Statement  </a:t>
            </a: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BC4750CB-6EBC-4DDD-A204-49379980FDCE}"/>
              </a:ext>
            </a:extLst>
          </p:cNvPr>
          <p:cNvSpPr txBox="1"/>
          <p:nvPr/>
        </p:nvSpPr>
        <p:spPr>
          <a:xfrm>
            <a:off x="425570" y="2093345"/>
            <a:ext cx="11340859"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dirty="0" err="1">
                <a:solidFill>
                  <a:srgbClr val="4A4A4A"/>
                </a:solidFill>
                <a:latin typeface="Amasis MT Pro Light"/>
                <a:ea typeface="roboto"/>
                <a:cs typeface="Aharoni"/>
              </a:rPr>
              <a:t>LearnX</a:t>
            </a:r>
            <a:r>
              <a:rPr lang="en-US" sz="1900" dirty="0">
                <a:solidFill>
                  <a:srgbClr val="4A4A4A"/>
                </a:solidFill>
                <a:latin typeface="Amasis MT Pro Light"/>
                <a:ea typeface="roboto"/>
                <a:cs typeface="Aharoni"/>
              </a:rPr>
              <a:t> is an online learning platform aimed at professionals and students. </a:t>
            </a:r>
            <a:r>
              <a:rPr lang="en-US" sz="1900" dirty="0" err="1">
                <a:solidFill>
                  <a:srgbClr val="4A4A4A"/>
                </a:solidFill>
                <a:latin typeface="Amasis MT Pro Light"/>
                <a:ea typeface="roboto"/>
                <a:cs typeface="Aharoni"/>
              </a:rPr>
              <a:t>LearnX</a:t>
            </a:r>
            <a:r>
              <a:rPr lang="en-US" sz="1900" dirty="0">
                <a:solidFill>
                  <a:srgbClr val="4A4A4A"/>
                </a:solidFill>
                <a:latin typeface="Amasis MT Pro Light"/>
                <a:ea typeface="roboto"/>
                <a:cs typeface="Aharoni"/>
              </a:rPr>
              <a:t> serves as a market place that allows instructors to build online courses on topics of their expertise which is later published after due diligence by the </a:t>
            </a:r>
            <a:r>
              <a:rPr lang="en-US" sz="1900" dirty="0" err="1">
                <a:solidFill>
                  <a:srgbClr val="4A4A4A"/>
                </a:solidFill>
                <a:latin typeface="Amasis MT Pro Light"/>
                <a:ea typeface="roboto"/>
                <a:cs typeface="Aharoni"/>
              </a:rPr>
              <a:t>LearnX</a:t>
            </a:r>
            <a:r>
              <a:rPr lang="en-US" sz="1900" dirty="0">
                <a:solidFill>
                  <a:srgbClr val="4A4A4A"/>
                </a:solidFill>
                <a:latin typeface="Amasis MT Pro Light"/>
                <a:ea typeface="roboto"/>
                <a:cs typeface="Aharoni"/>
              </a:rPr>
              <a:t> team. The platform covers a wide variety of topics including Development, Business, Finance &amp; Accounting &amp; Software Marketing and so on</a:t>
            </a:r>
          </a:p>
          <a:p>
            <a:r>
              <a:rPr lang="en-US" sz="1900" dirty="0">
                <a:solidFill>
                  <a:srgbClr val="4A4A4A"/>
                </a:solidFill>
                <a:latin typeface="Amasis MT Pro Light"/>
                <a:ea typeface="roboto"/>
                <a:cs typeface="Aharoni"/>
              </a:rPr>
              <a:t>Effective forecasting for course sales gives essential insight into upcoming cash flow meaning business can more accurately plan the budget to pay instructors and other operational costs and invest in the expansion of the business.</a:t>
            </a:r>
          </a:p>
          <a:p>
            <a:r>
              <a:rPr lang="en-US" sz="1900" dirty="0">
                <a:solidFill>
                  <a:srgbClr val="4A4A4A"/>
                </a:solidFill>
                <a:latin typeface="Amasis MT Pro Light"/>
                <a:ea typeface="roboto"/>
                <a:cs typeface="Aharoni"/>
              </a:rPr>
              <a:t>Sales data for more than 2 years from 600 courses of </a:t>
            </a:r>
            <a:r>
              <a:rPr lang="en-US" sz="1900" dirty="0" err="1">
                <a:solidFill>
                  <a:srgbClr val="4A4A4A"/>
                </a:solidFill>
                <a:latin typeface="Amasis MT Pro Light"/>
                <a:ea typeface="roboto"/>
                <a:cs typeface="Aharoni"/>
              </a:rPr>
              <a:t>LearnX's</a:t>
            </a:r>
            <a:r>
              <a:rPr lang="en-US" sz="1900" dirty="0">
                <a:solidFill>
                  <a:srgbClr val="4A4A4A"/>
                </a:solidFill>
                <a:latin typeface="Amasis MT Pro Light"/>
                <a:ea typeface="roboto"/>
                <a:cs typeface="Aharoni"/>
              </a:rPr>
              <a:t> top domains is available along with information on</a:t>
            </a:r>
          </a:p>
          <a:p>
            <a:pPr>
              <a:buChar char="•"/>
            </a:pPr>
            <a:r>
              <a:rPr lang="en-US" sz="1900" dirty="0">
                <a:solidFill>
                  <a:srgbClr val="4A4A4A"/>
                </a:solidFill>
                <a:latin typeface="Amasis MT Pro Light"/>
                <a:ea typeface="roboto"/>
                <a:cs typeface="Aharoni"/>
              </a:rPr>
              <a:t>Competition in the market for each course</a:t>
            </a:r>
          </a:p>
          <a:p>
            <a:pPr>
              <a:buChar char="•"/>
            </a:pPr>
            <a:r>
              <a:rPr lang="en-US" sz="1900" dirty="0">
                <a:solidFill>
                  <a:srgbClr val="4A4A4A"/>
                </a:solidFill>
                <a:latin typeface="Amasis MT Pro Light"/>
                <a:ea typeface="roboto"/>
                <a:cs typeface="Aharoni"/>
              </a:rPr>
              <a:t>Course Type (Course/Program/Degree)</a:t>
            </a:r>
          </a:p>
          <a:p>
            <a:pPr>
              <a:buChar char="•"/>
            </a:pPr>
            <a:r>
              <a:rPr lang="en-US" sz="1900" dirty="0">
                <a:solidFill>
                  <a:srgbClr val="4A4A4A"/>
                </a:solidFill>
                <a:latin typeface="Amasis MT Pro Light"/>
                <a:ea typeface="roboto"/>
                <a:cs typeface="Aharoni"/>
              </a:rPr>
              <a:t>Holiday Information for each day</a:t>
            </a:r>
          </a:p>
          <a:p>
            <a:pPr>
              <a:buChar char="•"/>
            </a:pPr>
            <a:r>
              <a:rPr lang="en-US" sz="1900" dirty="0">
                <a:solidFill>
                  <a:srgbClr val="4A4A4A"/>
                </a:solidFill>
                <a:latin typeface="Amasis MT Pro Light"/>
                <a:ea typeface="roboto"/>
                <a:cs typeface="Aharoni"/>
              </a:rPr>
              <a:t>User Traffic on Course Page for each day</a:t>
            </a:r>
          </a:p>
          <a:p>
            <a:pPr>
              <a:buChar char="•"/>
            </a:pPr>
            <a:endParaRPr lang="en-US" sz="1900" dirty="0">
              <a:solidFill>
                <a:srgbClr val="4A4A4A"/>
              </a:solidFill>
              <a:latin typeface="Amasis MT Pro Light"/>
              <a:ea typeface="roboto"/>
              <a:cs typeface="Aharoni"/>
            </a:endParaRPr>
          </a:p>
          <a:p>
            <a:r>
              <a:rPr lang="en-US" sz="1900" dirty="0">
                <a:solidFill>
                  <a:srgbClr val="4A4A4A"/>
                </a:solidFill>
                <a:latin typeface="Amasis MT Pro Light"/>
                <a:ea typeface="roboto"/>
                <a:cs typeface="Aharoni"/>
              </a:rPr>
              <a:t>Your task is to predict the course sales for each course in the test set for the next 60 days</a:t>
            </a:r>
          </a:p>
        </p:txBody>
      </p:sp>
    </p:spTree>
    <p:extLst>
      <p:ext uri="{BB962C8B-B14F-4D97-AF65-F5344CB8AC3E}">
        <p14:creationId xmlns:p14="http://schemas.microsoft.com/office/powerpoint/2010/main" val="2517807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4. Pre-Processing</a:t>
            </a:r>
            <a:endParaRPr lang="en-US" dirty="0">
              <a:solidFill>
                <a:srgbClr val="FFFFFF"/>
              </a:solidFill>
            </a:endParaRP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6AAD8FD-2E0C-4385-B9C7-876CA6A60FE6}"/>
              </a:ext>
            </a:extLst>
          </p:cNvPr>
          <p:cNvSpPr txBox="1"/>
          <p:nvPr/>
        </p:nvSpPr>
        <p:spPr>
          <a:xfrm>
            <a:off x="1144438" y="2941608"/>
            <a:ext cx="107082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train_x,val_x,train_y,val_y = train_test_split(X_train, Y_train, test_size = 0.2, random_state = 890)</a:t>
            </a:r>
            <a:endParaRPr lang="en-US">
              <a:ea typeface="+mn-lt"/>
              <a:cs typeface="+mn-lt"/>
            </a:endParaRPr>
          </a:p>
        </p:txBody>
      </p:sp>
      <p:sp>
        <p:nvSpPr>
          <p:cNvPr id="5" name="TextBox 4">
            <a:extLst>
              <a:ext uri="{FF2B5EF4-FFF2-40B4-BE49-F238E27FC236}">
                <a16:creationId xmlns:a16="http://schemas.microsoft.com/office/drawing/2014/main" id="{C25178F7-B1FA-41B9-B8E8-FA0AB6E7A7B7}"/>
              </a:ext>
            </a:extLst>
          </p:cNvPr>
          <p:cNvSpPr txBox="1"/>
          <p:nvPr/>
        </p:nvSpPr>
        <p:spPr>
          <a:xfrm>
            <a:off x="914401" y="2366512"/>
            <a:ext cx="55899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 train-test split</a:t>
            </a:r>
          </a:p>
        </p:txBody>
      </p:sp>
      <p:sp>
        <p:nvSpPr>
          <p:cNvPr id="6" name="TextBox 5">
            <a:extLst>
              <a:ext uri="{FF2B5EF4-FFF2-40B4-BE49-F238E27FC236}">
                <a16:creationId xmlns:a16="http://schemas.microsoft.com/office/drawing/2014/main" id="{CF4B60DF-B7B4-4606-B195-A3F8793AFF14}"/>
              </a:ext>
            </a:extLst>
          </p:cNvPr>
          <p:cNvSpPr txBox="1"/>
          <p:nvPr/>
        </p:nvSpPr>
        <p:spPr>
          <a:xfrm>
            <a:off x="9238891" y="20214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804931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5. Modelling</a:t>
            </a:r>
            <a:endParaRPr lang="en-US" dirty="0">
              <a:solidFill>
                <a:srgbClr val="FFFFFF"/>
              </a:solidFill>
            </a:endParaRP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CF4B60DF-B7B4-4606-B195-A3F8793AFF14}"/>
              </a:ext>
            </a:extLst>
          </p:cNvPr>
          <p:cNvSpPr txBox="1"/>
          <p:nvPr/>
        </p:nvSpPr>
        <p:spPr>
          <a:xfrm>
            <a:off x="9238891" y="20214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1" name="TextBox 10">
            <a:extLst>
              <a:ext uri="{FF2B5EF4-FFF2-40B4-BE49-F238E27FC236}">
                <a16:creationId xmlns:a16="http://schemas.microsoft.com/office/drawing/2014/main" id="{8C5AFDB3-FFA0-4C62-9B6B-1092BB8F87B1}"/>
              </a:ext>
            </a:extLst>
          </p:cNvPr>
          <p:cNvSpPr txBox="1"/>
          <p:nvPr/>
        </p:nvSpPr>
        <p:spPr>
          <a:xfrm>
            <a:off x="281797" y="2380891"/>
            <a:ext cx="11657161"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K-fold cross Validation with XGBoost Regressor</a:t>
            </a:r>
            <a:endParaRPr lang="en-US" b="1" dirty="0">
              <a:ea typeface="+mn-lt"/>
              <a:cs typeface="+mn-lt"/>
            </a:endParaRPr>
          </a:p>
          <a:p>
            <a:r>
              <a:rPr lang="en-US">
                <a:ea typeface="+mn-lt"/>
                <a:cs typeface="+mn-lt"/>
              </a:rPr>
              <a:t>#xgb</a:t>
            </a:r>
            <a:endParaRPr lang="en-US" dirty="0">
              <a:ea typeface="+mn-lt"/>
              <a:cs typeface="+mn-lt"/>
            </a:endParaRPr>
          </a:p>
          <a:p>
            <a:r>
              <a:rPr lang="en-US">
                <a:ea typeface="+mn-lt"/>
                <a:cs typeface="+mn-lt"/>
              </a:rPr>
              <a:t>kf = StratifiedKFold(n_splits=5,shuffle=True,random_state=123)</a:t>
            </a:r>
            <a:endParaRPr lang="en-US" dirty="0">
              <a:ea typeface="+mn-lt"/>
              <a:cs typeface="+mn-lt"/>
            </a:endParaRPr>
          </a:p>
          <a:p>
            <a:endParaRPr lang="en-US" dirty="0">
              <a:ea typeface="+mn-lt"/>
              <a:cs typeface="+mn-lt"/>
            </a:endParaRPr>
          </a:p>
          <a:p>
            <a:r>
              <a:rPr lang="en-US">
                <a:ea typeface="+mn-lt"/>
                <a:cs typeface="+mn-lt"/>
              </a:rPr>
              <a:t>X_train = train1.drop('Sales',axis = 1)</a:t>
            </a:r>
            <a:endParaRPr lang="en-US" dirty="0">
              <a:ea typeface="+mn-lt"/>
              <a:cs typeface="+mn-lt"/>
            </a:endParaRPr>
          </a:p>
          <a:p>
            <a:r>
              <a:rPr lang="en-US">
                <a:ea typeface="+mn-lt"/>
                <a:cs typeface="+mn-lt"/>
              </a:rPr>
              <a:t>Y_train = train.Sales</a:t>
            </a:r>
            <a:endParaRPr lang="en-US" dirty="0">
              <a:ea typeface="+mn-lt"/>
              <a:cs typeface="+mn-lt"/>
            </a:endParaRPr>
          </a:p>
          <a:p>
            <a:r>
              <a:rPr lang="en-US">
                <a:ea typeface="+mn-lt"/>
                <a:cs typeface="+mn-lt"/>
              </a:rPr>
              <a:t>Y_train = Y_train</a:t>
            </a:r>
            <a:endParaRPr lang="en-US" dirty="0">
              <a:ea typeface="+mn-lt"/>
              <a:cs typeface="+mn-lt"/>
            </a:endParaRPr>
          </a:p>
          <a:p>
            <a:r>
              <a:rPr lang="en-US">
                <a:ea typeface="+mn-lt"/>
                <a:cs typeface="+mn-lt"/>
              </a:rPr>
              <a:t>X_test = test1</a:t>
            </a:r>
            <a:endParaRPr lang="en-US" dirty="0">
              <a:ea typeface="+mn-lt"/>
              <a:cs typeface="+mn-lt"/>
            </a:endParaRPr>
          </a:p>
          <a:p>
            <a:endParaRPr lang="en-US" dirty="0">
              <a:ea typeface="+mn-lt"/>
              <a:cs typeface="+mn-lt"/>
            </a:endParaRPr>
          </a:p>
          <a:p>
            <a:r>
              <a:rPr lang="en-US">
                <a:ea typeface="+mn-lt"/>
                <a:cs typeface="+mn-lt"/>
              </a:rPr>
              <a:t>cv_score =[]</a:t>
            </a:r>
            <a:endParaRPr lang="en-US" dirty="0">
              <a:ea typeface="+mn-lt"/>
              <a:cs typeface="+mn-lt"/>
            </a:endParaRPr>
          </a:p>
          <a:p>
            <a:r>
              <a:rPr lang="en-US">
                <a:ea typeface="+mn-lt"/>
                <a:cs typeface="+mn-lt"/>
              </a:rPr>
              <a:t>i=1</a:t>
            </a:r>
            <a:endParaRPr lang="en-US" dirty="0">
              <a:ea typeface="+mn-lt"/>
              <a:cs typeface="+mn-lt"/>
            </a:endParaRPr>
          </a:p>
          <a:p>
            <a:r>
              <a:rPr lang="en-US">
                <a:ea typeface="+mn-lt"/>
                <a:cs typeface="+mn-lt"/>
              </a:rPr>
              <a:t>for train_index,test_index in kf.split(X_train, Y_train):</a:t>
            </a:r>
            <a:endParaRPr lang="en-US" dirty="0">
              <a:ea typeface="+mn-lt"/>
              <a:cs typeface="+mn-lt"/>
            </a:endParaRPr>
          </a:p>
          <a:p>
            <a:r>
              <a:rPr lang="en-US">
                <a:ea typeface="+mn-lt"/>
                <a:cs typeface="+mn-lt"/>
              </a:rPr>
              <a:t>    print('Fold no. = ', i)</a:t>
            </a:r>
            <a:endParaRPr lang="en-US" dirty="0">
              <a:ea typeface="+mn-lt"/>
              <a:cs typeface="+mn-lt"/>
            </a:endParaRPr>
          </a:p>
          <a:p>
            <a:r>
              <a:rPr lang="en-US" dirty="0">
                <a:ea typeface="+mn-lt"/>
                <a:cs typeface="+mn-lt"/>
              </a:rPr>
              <a:t>    </a:t>
            </a:r>
          </a:p>
          <a:p>
            <a:endParaRPr lang="en-US" dirty="0">
              <a:ea typeface="+mn-lt"/>
              <a:cs typeface="+mn-lt"/>
            </a:endParaRPr>
          </a:p>
          <a:p>
            <a:endParaRPr lang="en-US">
              <a:ea typeface="+mn-lt"/>
              <a:cs typeface="+mn-lt"/>
            </a:endParaRPr>
          </a:p>
          <a:p>
            <a:endParaRPr lang="en-US" dirty="0">
              <a:ea typeface="+mn-lt"/>
              <a:cs typeface="+mn-lt"/>
            </a:endParaRPr>
          </a:p>
          <a:p>
            <a:pPr algn="l"/>
            <a:endParaRPr lang="en-US" dirty="0"/>
          </a:p>
        </p:txBody>
      </p:sp>
    </p:spTree>
    <p:extLst>
      <p:ext uri="{BB962C8B-B14F-4D97-AF65-F5344CB8AC3E}">
        <p14:creationId xmlns:p14="http://schemas.microsoft.com/office/powerpoint/2010/main" val="1780909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5. Modelling</a:t>
            </a:r>
            <a:endParaRPr lang="en-US" dirty="0">
              <a:solidFill>
                <a:srgbClr val="FFFFFF"/>
              </a:solidFill>
            </a:endParaRP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CF4B60DF-B7B4-4606-B195-A3F8793AFF14}"/>
              </a:ext>
            </a:extLst>
          </p:cNvPr>
          <p:cNvSpPr txBox="1"/>
          <p:nvPr/>
        </p:nvSpPr>
        <p:spPr>
          <a:xfrm>
            <a:off x="9238891" y="20214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1" name="TextBox 10">
            <a:extLst>
              <a:ext uri="{FF2B5EF4-FFF2-40B4-BE49-F238E27FC236}">
                <a16:creationId xmlns:a16="http://schemas.microsoft.com/office/drawing/2014/main" id="{8C5AFDB3-FFA0-4C62-9B6B-1092BB8F87B1}"/>
              </a:ext>
            </a:extLst>
          </p:cNvPr>
          <p:cNvSpPr txBox="1"/>
          <p:nvPr/>
        </p:nvSpPr>
        <p:spPr>
          <a:xfrm>
            <a:off x="339306" y="2021457"/>
            <a:ext cx="1165716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mn-lt"/>
              <a:cs typeface="+mn-lt"/>
            </a:endParaRPr>
          </a:p>
          <a:p>
            <a:r>
              <a:rPr lang="en-US" dirty="0">
                <a:ea typeface="+mn-lt"/>
                <a:cs typeface="+mn-lt"/>
              </a:rPr>
              <a:t>    </a:t>
            </a:r>
          </a:p>
          <a:p>
            <a:r>
              <a:rPr lang="en-US" dirty="0">
                <a:ea typeface="+mn-lt"/>
                <a:cs typeface="+mn-lt"/>
              </a:rPr>
              <a:t>    </a:t>
            </a:r>
            <a:r>
              <a:rPr lang="en-US" dirty="0" err="1">
                <a:ea typeface="+mn-lt"/>
                <a:cs typeface="+mn-lt"/>
              </a:rPr>
              <a:t>x_train</a:t>
            </a:r>
            <a:r>
              <a:rPr lang="en-US" dirty="0">
                <a:ea typeface="+mn-lt"/>
                <a:cs typeface="+mn-lt"/>
              </a:rPr>
              <a:t>, </a:t>
            </a:r>
            <a:r>
              <a:rPr lang="en-US" dirty="0" err="1">
                <a:ea typeface="+mn-lt"/>
                <a:cs typeface="+mn-lt"/>
              </a:rPr>
              <a:t>x_test</a:t>
            </a:r>
            <a:r>
              <a:rPr lang="en-US" dirty="0">
                <a:ea typeface="+mn-lt"/>
                <a:cs typeface="+mn-lt"/>
              </a:rPr>
              <a:t> = </a:t>
            </a:r>
            <a:r>
              <a:rPr lang="en-US" dirty="0" err="1">
                <a:ea typeface="+mn-lt"/>
                <a:cs typeface="+mn-lt"/>
              </a:rPr>
              <a:t>X_train.loc</a:t>
            </a:r>
            <a:r>
              <a:rPr lang="en-US" dirty="0">
                <a:ea typeface="+mn-lt"/>
                <a:cs typeface="+mn-lt"/>
              </a:rPr>
              <a:t>[</a:t>
            </a:r>
            <a:r>
              <a:rPr lang="en-US" dirty="0" err="1">
                <a:ea typeface="+mn-lt"/>
                <a:cs typeface="+mn-lt"/>
              </a:rPr>
              <a:t>train_index</a:t>
            </a:r>
            <a:r>
              <a:rPr lang="en-US" dirty="0">
                <a:ea typeface="+mn-lt"/>
                <a:cs typeface="+mn-lt"/>
              </a:rPr>
              <a:t>], </a:t>
            </a:r>
            <a:r>
              <a:rPr lang="en-US" dirty="0" err="1">
                <a:ea typeface="+mn-lt"/>
                <a:cs typeface="+mn-lt"/>
              </a:rPr>
              <a:t>X_train.loc</a:t>
            </a:r>
            <a:r>
              <a:rPr lang="en-US" dirty="0">
                <a:ea typeface="+mn-lt"/>
                <a:cs typeface="+mn-lt"/>
              </a:rPr>
              <a:t>[</a:t>
            </a:r>
            <a:r>
              <a:rPr lang="en-US" dirty="0" err="1">
                <a:ea typeface="+mn-lt"/>
                <a:cs typeface="+mn-lt"/>
              </a:rPr>
              <a:t>test_index</a:t>
            </a:r>
            <a:r>
              <a:rPr lang="en-US" dirty="0">
                <a:ea typeface="+mn-lt"/>
                <a:cs typeface="+mn-lt"/>
              </a:rPr>
              <a:t>]</a:t>
            </a:r>
          </a:p>
          <a:p>
            <a:r>
              <a:rPr lang="en-US" dirty="0">
                <a:ea typeface="+mn-lt"/>
                <a:cs typeface="+mn-lt"/>
              </a:rPr>
              <a:t>    </a:t>
            </a:r>
            <a:r>
              <a:rPr lang="en-US" dirty="0" err="1">
                <a:ea typeface="+mn-lt"/>
                <a:cs typeface="+mn-lt"/>
              </a:rPr>
              <a:t>y_train</a:t>
            </a:r>
            <a:r>
              <a:rPr lang="en-US" dirty="0">
                <a:ea typeface="+mn-lt"/>
                <a:cs typeface="+mn-lt"/>
              </a:rPr>
              <a:t>, </a:t>
            </a:r>
            <a:r>
              <a:rPr lang="en-US" dirty="0" err="1">
                <a:ea typeface="+mn-lt"/>
                <a:cs typeface="+mn-lt"/>
              </a:rPr>
              <a:t>y_test</a:t>
            </a:r>
            <a:r>
              <a:rPr lang="en-US" dirty="0">
                <a:ea typeface="+mn-lt"/>
                <a:cs typeface="+mn-lt"/>
              </a:rPr>
              <a:t> = </a:t>
            </a:r>
            <a:r>
              <a:rPr lang="en-US" dirty="0" err="1">
                <a:ea typeface="+mn-lt"/>
                <a:cs typeface="+mn-lt"/>
              </a:rPr>
              <a:t>Y_train.loc</a:t>
            </a:r>
            <a:r>
              <a:rPr lang="en-US" dirty="0">
                <a:ea typeface="+mn-lt"/>
                <a:cs typeface="+mn-lt"/>
              </a:rPr>
              <a:t>[</a:t>
            </a:r>
            <a:r>
              <a:rPr lang="en-US" dirty="0" err="1">
                <a:ea typeface="+mn-lt"/>
                <a:cs typeface="+mn-lt"/>
              </a:rPr>
              <a:t>train_index</a:t>
            </a:r>
            <a:r>
              <a:rPr lang="en-US" dirty="0">
                <a:ea typeface="+mn-lt"/>
                <a:cs typeface="+mn-lt"/>
              </a:rPr>
              <a:t>], </a:t>
            </a:r>
            <a:r>
              <a:rPr lang="en-US" dirty="0" err="1">
                <a:ea typeface="+mn-lt"/>
                <a:cs typeface="+mn-lt"/>
              </a:rPr>
              <a:t>Y_train.loc</a:t>
            </a:r>
            <a:r>
              <a:rPr lang="en-US" dirty="0">
                <a:ea typeface="+mn-lt"/>
                <a:cs typeface="+mn-lt"/>
              </a:rPr>
              <a:t>[</a:t>
            </a:r>
            <a:r>
              <a:rPr lang="en-US" dirty="0" err="1">
                <a:ea typeface="+mn-lt"/>
                <a:cs typeface="+mn-lt"/>
              </a:rPr>
              <a:t>test_index</a:t>
            </a:r>
            <a:r>
              <a:rPr lang="en-US" dirty="0">
                <a:ea typeface="+mn-lt"/>
                <a:cs typeface="+mn-lt"/>
              </a:rPr>
              <a:t>]</a:t>
            </a:r>
          </a:p>
          <a:p>
            <a:r>
              <a:rPr lang="en-US" dirty="0">
                <a:ea typeface="+mn-lt"/>
                <a:cs typeface="+mn-lt"/>
              </a:rPr>
              <a:t>    </a:t>
            </a:r>
          </a:p>
          <a:p>
            <a:r>
              <a:rPr lang="en-US" dirty="0">
                <a:ea typeface="+mn-lt"/>
                <a:cs typeface="+mn-lt"/>
              </a:rPr>
              <a:t>    </a:t>
            </a:r>
            <a:r>
              <a:rPr lang="en-US" b="1" dirty="0">
                <a:ea typeface="+mn-lt"/>
                <a:cs typeface="+mn-lt"/>
              </a:rPr>
              <a:t>#model</a:t>
            </a:r>
          </a:p>
          <a:p>
            <a:r>
              <a:rPr lang="en-US" dirty="0">
                <a:ea typeface="+mn-lt"/>
                <a:cs typeface="+mn-lt"/>
              </a:rPr>
              <a:t>    </a:t>
            </a:r>
            <a:r>
              <a:rPr lang="en-US" dirty="0" err="1">
                <a:ea typeface="+mn-lt"/>
                <a:cs typeface="+mn-lt"/>
              </a:rPr>
              <a:t>xgb</a:t>
            </a:r>
            <a:r>
              <a:rPr lang="en-US" dirty="0">
                <a:ea typeface="+mn-lt"/>
                <a:cs typeface="+mn-lt"/>
              </a:rPr>
              <a:t> = </a:t>
            </a:r>
            <a:r>
              <a:rPr lang="en-US" dirty="0" err="1">
                <a:ea typeface="+mn-lt"/>
                <a:cs typeface="+mn-lt"/>
              </a:rPr>
              <a:t>XGBRegressor</a:t>
            </a:r>
            <a:r>
              <a:rPr lang="en-US" dirty="0">
                <a:ea typeface="+mn-lt"/>
                <a:cs typeface="+mn-lt"/>
              </a:rPr>
              <a:t>(</a:t>
            </a:r>
            <a:r>
              <a:rPr lang="en-US" dirty="0" err="1">
                <a:ea typeface="+mn-lt"/>
                <a:cs typeface="+mn-lt"/>
              </a:rPr>
              <a:t>n_estimators</a:t>
            </a:r>
            <a:r>
              <a:rPr lang="en-US" dirty="0">
                <a:ea typeface="+mn-lt"/>
                <a:cs typeface="+mn-lt"/>
              </a:rPr>
              <a:t>= 500)</a:t>
            </a:r>
          </a:p>
          <a:p>
            <a:r>
              <a:rPr lang="en-US" dirty="0">
                <a:ea typeface="+mn-lt"/>
                <a:cs typeface="+mn-lt"/>
              </a:rPr>
              <a:t>    </a:t>
            </a:r>
            <a:r>
              <a:rPr lang="en-US" dirty="0" err="1">
                <a:ea typeface="+mn-lt"/>
                <a:cs typeface="+mn-lt"/>
              </a:rPr>
              <a:t>xgb.fit</a:t>
            </a:r>
            <a:r>
              <a:rPr lang="en-US" dirty="0">
                <a:ea typeface="+mn-lt"/>
                <a:cs typeface="+mn-lt"/>
              </a:rPr>
              <a:t>(</a:t>
            </a:r>
            <a:r>
              <a:rPr lang="en-US" dirty="0" err="1">
                <a:ea typeface="+mn-lt"/>
                <a:cs typeface="+mn-lt"/>
              </a:rPr>
              <a:t>x_train</a:t>
            </a:r>
            <a:r>
              <a:rPr lang="en-US" dirty="0">
                <a:ea typeface="+mn-lt"/>
                <a:cs typeface="+mn-lt"/>
              </a:rPr>
              <a:t>, </a:t>
            </a:r>
            <a:r>
              <a:rPr lang="en-US" dirty="0" err="1">
                <a:ea typeface="+mn-lt"/>
                <a:cs typeface="+mn-lt"/>
              </a:rPr>
              <a:t>y_train</a:t>
            </a:r>
            <a:r>
              <a:rPr lang="en-US" dirty="0">
                <a:ea typeface="+mn-lt"/>
                <a:cs typeface="+mn-lt"/>
              </a:rPr>
              <a:t>)</a:t>
            </a:r>
          </a:p>
          <a:p>
            <a:r>
              <a:rPr lang="en-US" dirty="0">
                <a:ea typeface="+mn-lt"/>
                <a:cs typeface="+mn-lt"/>
              </a:rPr>
              <a:t>    </a:t>
            </a:r>
            <a:r>
              <a:rPr lang="en-US" dirty="0" err="1">
                <a:ea typeface="+mn-lt"/>
                <a:cs typeface="+mn-lt"/>
              </a:rPr>
              <a:t>y_pred</a:t>
            </a:r>
            <a:r>
              <a:rPr lang="en-US" dirty="0">
                <a:ea typeface="+mn-lt"/>
                <a:cs typeface="+mn-lt"/>
              </a:rPr>
              <a:t>= </a:t>
            </a:r>
            <a:r>
              <a:rPr lang="en-US" dirty="0" err="1">
                <a:ea typeface="+mn-lt"/>
                <a:cs typeface="+mn-lt"/>
              </a:rPr>
              <a:t>xgb.predict</a:t>
            </a:r>
            <a:r>
              <a:rPr lang="en-US" dirty="0">
                <a:ea typeface="+mn-lt"/>
                <a:cs typeface="+mn-lt"/>
              </a:rPr>
              <a:t>(</a:t>
            </a:r>
            <a:r>
              <a:rPr lang="en-US" dirty="0" err="1">
                <a:ea typeface="+mn-lt"/>
                <a:cs typeface="+mn-lt"/>
              </a:rPr>
              <a:t>x_test</a:t>
            </a:r>
            <a:r>
              <a:rPr lang="en-US" dirty="0">
                <a:ea typeface="+mn-lt"/>
                <a:cs typeface="+mn-lt"/>
              </a:rPr>
              <a:t>)</a:t>
            </a:r>
          </a:p>
          <a:p>
            <a:r>
              <a:rPr lang="en-US" dirty="0">
                <a:ea typeface="+mn-lt"/>
                <a:cs typeface="+mn-lt"/>
              </a:rPr>
              <a:t>    score = rmsle1000(</a:t>
            </a:r>
            <a:r>
              <a:rPr lang="en-US" dirty="0" err="1">
                <a:ea typeface="+mn-lt"/>
                <a:cs typeface="+mn-lt"/>
              </a:rPr>
              <a:t>y_test</a:t>
            </a:r>
            <a:r>
              <a:rPr lang="en-US" dirty="0">
                <a:ea typeface="+mn-lt"/>
                <a:cs typeface="+mn-lt"/>
              </a:rPr>
              <a:t>, </a:t>
            </a:r>
            <a:r>
              <a:rPr lang="en-US" dirty="0" err="1">
                <a:ea typeface="+mn-lt"/>
                <a:cs typeface="+mn-lt"/>
              </a:rPr>
              <a:t>y_pred</a:t>
            </a:r>
            <a:r>
              <a:rPr lang="en-US" dirty="0">
                <a:ea typeface="+mn-lt"/>
                <a:cs typeface="+mn-lt"/>
              </a:rPr>
              <a:t>)</a:t>
            </a:r>
          </a:p>
          <a:p>
            <a:r>
              <a:rPr lang="en-US" dirty="0">
                <a:ea typeface="+mn-lt"/>
                <a:cs typeface="+mn-lt"/>
              </a:rPr>
              <a:t>    print('RMSLE </a:t>
            </a:r>
            <a:r>
              <a:rPr lang="en-US" dirty="0" err="1">
                <a:ea typeface="+mn-lt"/>
                <a:cs typeface="+mn-lt"/>
              </a:rPr>
              <a:t>score:',score</a:t>
            </a:r>
            <a:r>
              <a:rPr lang="en-US" dirty="0">
                <a:ea typeface="+mn-lt"/>
                <a:cs typeface="+mn-lt"/>
              </a:rPr>
              <a:t>)</a:t>
            </a:r>
          </a:p>
          <a:p>
            <a:r>
              <a:rPr lang="en-US" dirty="0">
                <a:ea typeface="+mn-lt"/>
                <a:cs typeface="+mn-lt"/>
              </a:rPr>
              <a:t>    </a:t>
            </a:r>
            <a:r>
              <a:rPr lang="en-US" dirty="0" err="1">
                <a:ea typeface="+mn-lt"/>
                <a:cs typeface="+mn-lt"/>
              </a:rPr>
              <a:t>cv_score.append</a:t>
            </a:r>
            <a:r>
              <a:rPr lang="en-US" dirty="0">
                <a:ea typeface="+mn-lt"/>
                <a:cs typeface="+mn-lt"/>
              </a:rPr>
              <a:t>(score)    </a:t>
            </a:r>
          </a:p>
          <a:p>
            <a:r>
              <a:rPr lang="en-US" dirty="0">
                <a:ea typeface="+mn-lt"/>
                <a:cs typeface="+mn-lt"/>
              </a:rPr>
              <a:t>    </a:t>
            </a:r>
          </a:p>
          <a:p>
            <a:r>
              <a:rPr lang="en-US" dirty="0">
                <a:ea typeface="+mn-lt"/>
                <a:cs typeface="+mn-lt"/>
              </a:rPr>
              <a:t>    </a:t>
            </a:r>
            <a:r>
              <a:rPr lang="en-US" dirty="0" err="1">
                <a:ea typeface="+mn-lt"/>
                <a:cs typeface="+mn-lt"/>
              </a:rPr>
              <a:t>i</a:t>
            </a:r>
            <a:r>
              <a:rPr lang="en-US" dirty="0">
                <a:ea typeface="+mn-lt"/>
                <a:cs typeface="+mn-lt"/>
              </a:rPr>
              <a:t>+=1</a:t>
            </a:r>
          </a:p>
          <a:p>
            <a:pPr algn="l"/>
            <a:endParaRPr lang="en-US" dirty="0"/>
          </a:p>
        </p:txBody>
      </p:sp>
    </p:spTree>
    <p:extLst>
      <p:ext uri="{BB962C8B-B14F-4D97-AF65-F5344CB8AC3E}">
        <p14:creationId xmlns:p14="http://schemas.microsoft.com/office/powerpoint/2010/main" val="3527151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5. Modelling</a:t>
            </a:r>
            <a:endParaRPr lang="en-US" dirty="0">
              <a:solidFill>
                <a:srgbClr val="FFFFFF"/>
              </a:solidFill>
            </a:endParaRP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CF4B60DF-B7B4-4606-B195-A3F8793AFF14}"/>
              </a:ext>
            </a:extLst>
          </p:cNvPr>
          <p:cNvSpPr txBox="1"/>
          <p:nvPr/>
        </p:nvSpPr>
        <p:spPr>
          <a:xfrm>
            <a:off x="9238891" y="20214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1" name="TextBox 10">
            <a:extLst>
              <a:ext uri="{FF2B5EF4-FFF2-40B4-BE49-F238E27FC236}">
                <a16:creationId xmlns:a16="http://schemas.microsoft.com/office/drawing/2014/main" id="{8C5AFDB3-FFA0-4C62-9B6B-1092BB8F87B1}"/>
              </a:ext>
            </a:extLst>
          </p:cNvPr>
          <p:cNvSpPr txBox="1"/>
          <p:nvPr/>
        </p:nvSpPr>
        <p:spPr>
          <a:xfrm>
            <a:off x="339306" y="2021457"/>
            <a:ext cx="1165716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mn-lt"/>
              <a:cs typeface="+mn-lt"/>
            </a:endParaRPr>
          </a:p>
          <a:p>
            <a:r>
              <a:rPr lang="en-US" dirty="0">
                <a:ea typeface="+mn-lt"/>
                <a:cs typeface="+mn-lt"/>
              </a:rPr>
              <a:t>    </a:t>
            </a:r>
          </a:p>
          <a:p>
            <a:r>
              <a:rPr lang="en-US">
                <a:ea typeface="+mn-lt"/>
                <a:cs typeface="+mn-lt"/>
              </a:rPr>
              <a:t>   xgb.feature_importances_</a:t>
            </a:r>
            <a:endParaRPr lang="en-US" dirty="0">
              <a:ea typeface="+mn-lt"/>
              <a:cs typeface="+mn-lt"/>
            </a:endParaRPr>
          </a:p>
          <a:p>
            <a:pPr algn="l"/>
            <a:endParaRPr lang="en-US" dirty="0"/>
          </a:p>
          <a:p>
            <a:endParaRPr lang="en-US" dirty="0"/>
          </a:p>
          <a:p>
            <a:endParaRPr lang="en-US" dirty="0"/>
          </a:p>
          <a:p>
            <a:r>
              <a:rPr lang="en-US">
                <a:ea typeface="+mn-lt"/>
                <a:cs typeface="+mn-lt"/>
              </a:rPr>
              <a:t>xgb = XGBRegressor(n_estimators= 500)</a:t>
            </a:r>
            <a:endParaRPr lang="en-US"/>
          </a:p>
          <a:p>
            <a:r>
              <a:rPr lang="en-US">
                <a:ea typeface="+mn-lt"/>
                <a:cs typeface="+mn-lt"/>
              </a:rPr>
              <a:t>xgb.fit(X_train,Y_train)</a:t>
            </a:r>
            <a:endParaRPr lang="en-US"/>
          </a:p>
          <a:p>
            <a:r>
              <a:rPr lang="en-US">
                <a:ea typeface="+mn-lt"/>
                <a:cs typeface="+mn-lt"/>
              </a:rPr>
              <a:t>xgb_preds = xgb.predict(X_test)</a:t>
            </a:r>
            <a:endParaRPr lang="en-US"/>
          </a:p>
          <a:p>
            <a:endParaRPr lang="en-US" dirty="0"/>
          </a:p>
          <a:p>
            <a:endParaRPr lang="en-US" dirty="0"/>
          </a:p>
          <a:p>
            <a:r>
              <a:rPr lang="en-US"/>
              <a:t>- All this code are there in notebook file. </a:t>
            </a:r>
            <a:endParaRPr lang="en-US" dirty="0"/>
          </a:p>
          <a:p>
            <a:endParaRPr lang="en-US" dirty="0"/>
          </a:p>
        </p:txBody>
      </p:sp>
    </p:spTree>
    <p:extLst>
      <p:ext uri="{BB962C8B-B14F-4D97-AF65-F5344CB8AC3E}">
        <p14:creationId xmlns:p14="http://schemas.microsoft.com/office/powerpoint/2010/main" val="3296893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5.Modelling</a:t>
            </a:r>
            <a:endParaRPr lang="en-US"/>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CF4B60DF-B7B4-4606-B195-A3F8793AFF14}"/>
              </a:ext>
            </a:extLst>
          </p:cNvPr>
          <p:cNvSpPr txBox="1"/>
          <p:nvPr/>
        </p:nvSpPr>
        <p:spPr>
          <a:xfrm>
            <a:off x="9238891" y="20214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1" name="TextBox 10">
            <a:extLst>
              <a:ext uri="{FF2B5EF4-FFF2-40B4-BE49-F238E27FC236}">
                <a16:creationId xmlns:a16="http://schemas.microsoft.com/office/drawing/2014/main" id="{8C5AFDB3-FFA0-4C62-9B6B-1092BB8F87B1}"/>
              </a:ext>
            </a:extLst>
          </p:cNvPr>
          <p:cNvSpPr txBox="1"/>
          <p:nvPr/>
        </p:nvSpPr>
        <p:spPr>
          <a:xfrm>
            <a:off x="339306" y="2150853"/>
            <a:ext cx="1165716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LightGBM</a:t>
            </a:r>
            <a:endParaRPr lang="en-US" sz="2400" b="1" dirty="0"/>
          </a:p>
          <a:p>
            <a:endParaRPr lang="en-US" sz="2400" b="1" dirty="0"/>
          </a:p>
        </p:txBody>
      </p:sp>
      <p:sp>
        <p:nvSpPr>
          <p:cNvPr id="4" name="TextBox 3">
            <a:extLst>
              <a:ext uri="{FF2B5EF4-FFF2-40B4-BE49-F238E27FC236}">
                <a16:creationId xmlns:a16="http://schemas.microsoft.com/office/drawing/2014/main" id="{71FD76F2-C853-42F1-BDC8-F1B66F4C9BF7}"/>
              </a:ext>
            </a:extLst>
          </p:cNvPr>
          <p:cNvSpPr txBox="1"/>
          <p:nvPr/>
        </p:nvSpPr>
        <p:spPr>
          <a:xfrm>
            <a:off x="957532" y="3085381"/>
            <a:ext cx="70564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lgbm = LGBMRegressor(n_estimators= 500)</a:t>
            </a:r>
          </a:p>
          <a:p>
            <a:r>
              <a:rPr lang="en-US"/>
              <a:t>lgbm.fit(X_train, Y_train)</a:t>
            </a:r>
          </a:p>
          <a:p>
            <a:r>
              <a:rPr lang="en-US"/>
              <a:t>lgbm_preds = lgbm.predict(X_test)</a:t>
            </a:r>
          </a:p>
        </p:txBody>
      </p:sp>
    </p:spTree>
    <p:extLst>
      <p:ext uri="{BB962C8B-B14F-4D97-AF65-F5344CB8AC3E}">
        <p14:creationId xmlns:p14="http://schemas.microsoft.com/office/powerpoint/2010/main" val="1177607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6. Evaluation</a:t>
            </a:r>
            <a:endParaRPr lang="en-US" dirty="0">
              <a:solidFill>
                <a:srgbClr val="FFFFFF"/>
              </a:solidFill>
            </a:endParaRP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CF4B60DF-B7B4-4606-B195-A3F8793AFF14}"/>
              </a:ext>
            </a:extLst>
          </p:cNvPr>
          <p:cNvSpPr txBox="1"/>
          <p:nvPr/>
        </p:nvSpPr>
        <p:spPr>
          <a:xfrm>
            <a:off x="9238891" y="20214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1" name="TextBox 10">
            <a:extLst>
              <a:ext uri="{FF2B5EF4-FFF2-40B4-BE49-F238E27FC236}">
                <a16:creationId xmlns:a16="http://schemas.microsoft.com/office/drawing/2014/main" id="{8C5AFDB3-FFA0-4C62-9B6B-1092BB8F87B1}"/>
              </a:ext>
            </a:extLst>
          </p:cNvPr>
          <p:cNvSpPr txBox="1"/>
          <p:nvPr/>
        </p:nvSpPr>
        <p:spPr>
          <a:xfrm>
            <a:off x="339306" y="2021457"/>
            <a:ext cx="116571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ea typeface="+mn-lt"/>
              <a:cs typeface="+mn-lt"/>
            </a:endParaRPr>
          </a:p>
          <a:p>
            <a:endParaRPr lang="en-US" sz="2400" dirty="0"/>
          </a:p>
          <a:p>
            <a:r>
              <a:rPr lang="en-US" sz="2400" dirty="0"/>
              <a:t>For evaluation, it was suggested to use </a:t>
            </a:r>
            <a:r>
              <a:rPr lang="en-US" sz="2400" dirty="0">
                <a:ea typeface="+mn-lt"/>
                <a:cs typeface="+mn-lt"/>
              </a:rPr>
              <a:t>The Root Mean Squared Logarithmic Error (</a:t>
            </a:r>
            <a:r>
              <a:rPr lang="en-US" sz="2400" dirty="0" err="1">
                <a:ea typeface="+mn-lt"/>
                <a:cs typeface="+mn-lt"/>
              </a:rPr>
              <a:t>rmsle</a:t>
            </a:r>
            <a:r>
              <a:rPr lang="en-US" sz="2400" dirty="0">
                <a:ea typeface="+mn-lt"/>
                <a:cs typeface="+mn-lt"/>
              </a:rPr>
              <a:t>)</a:t>
            </a:r>
            <a:endParaRPr lang="en-US" sz="2400" dirty="0"/>
          </a:p>
        </p:txBody>
      </p:sp>
      <p:sp>
        <p:nvSpPr>
          <p:cNvPr id="9" name="TextBox 1">
            <a:extLst>
              <a:ext uri="{FF2B5EF4-FFF2-40B4-BE49-F238E27FC236}">
                <a16:creationId xmlns:a16="http://schemas.microsoft.com/office/drawing/2014/main" id="{93A934CC-4EAF-4888-A201-C754A391B4A3}"/>
              </a:ext>
            </a:extLst>
          </p:cNvPr>
          <p:cNvSpPr txBox="1"/>
          <p:nvPr/>
        </p:nvSpPr>
        <p:spPr>
          <a:xfrm>
            <a:off x="425570" y="4666891"/>
            <a:ext cx="9615576"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def rmsle1000(y_true, y_pred):</a:t>
            </a:r>
          </a:p>
          <a:p>
            <a:r>
              <a:rPr lang="en-US" dirty="0"/>
              <a:t>    </a:t>
            </a:r>
            <a:r>
              <a:rPr lang="en-US">
                <a:ea typeface="+mn-lt"/>
                <a:cs typeface="+mn-lt"/>
              </a:rPr>
              <a:t>return np.sqrt(np.mean(np.power(np.log1p(y_true + 1) - np.log1p(y_pred + 1), 2))) *1000</a:t>
            </a:r>
          </a:p>
        </p:txBody>
      </p:sp>
      <p:sp>
        <p:nvSpPr>
          <p:cNvPr id="13" name="TextBox 1">
            <a:extLst>
              <a:ext uri="{FF2B5EF4-FFF2-40B4-BE49-F238E27FC236}">
                <a16:creationId xmlns:a16="http://schemas.microsoft.com/office/drawing/2014/main" id="{69453184-8CF3-4824-AB42-19E93632E080}"/>
              </a:ext>
            </a:extLst>
          </p:cNvPr>
          <p:cNvSpPr txBox="1"/>
          <p:nvPr/>
        </p:nvSpPr>
        <p:spPr>
          <a:xfrm>
            <a:off x="209910" y="4034287"/>
            <a:ext cx="415218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t>Define rmsle function</a:t>
            </a:r>
          </a:p>
        </p:txBody>
      </p:sp>
    </p:spTree>
    <p:extLst>
      <p:ext uri="{BB962C8B-B14F-4D97-AF65-F5344CB8AC3E}">
        <p14:creationId xmlns:p14="http://schemas.microsoft.com/office/powerpoint/2010/main" val="3152336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Title Lorem Ipsum</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Sit Dolor Amet</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Text, whiteboard&#10;&#10;Description automatically generated">
            <a:extLst>
              <a:ext uri="{FF2B5EF4-FFF2-40B4-BE49-F238E27FC236}">
                <a16:creationId xmlns:a16="http://schemas.microsoft.com/office/drawing/2014/main" id="{D5C95CDD-C9B8-46BE-98AE-3999D7EE919A}"/>
              </a:ext>
            </a:extLst>
          </p:cNvPr>
          <p:cNvPicPr>
            <a:picLocks noChangeAspect="1"/>
          </p:cNvPicPr>
          <p:nvPr/>
        </p:nvPicPr>
        <p:blipFill>
          <a:blip r:embed="rId4"/>
          <a:stretch>
            <a:fillRect/>
          </a:stretch>
        </p:blipFill>
        <p:spPr>
          <a:xfrm>
            <a:off x="6550325" y="1022230"/>
            <a:ext cx="5014822" cy="5057954"/>
          </a:xfrm>
          <a:prstGeom prst="rect">
            <a:avLst/>
          </a:prstGeom>
        </p:spPr>
      </p:pic>
    </p:spTree>
    <p:extLst>
      <p:ext uri="{BB962C8B-B14F-4D97-AF65-F5344CB8AC3E}">
        <p14:creationId xmlns:p14="http://schemas.microsoft.com/office/powerpoint/2010/main" val="2206275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3" name="Picture 3">
            <a:extLst>
              <a:ext uri="{FF2B5EF4-FFF2-40B4-BE49-F238E27FC236}">
                <a16:creationId xmlns:a16="http://schemas.microsoft.com/office/drawing/2014/main" id="{40F5E38B-069F-4957-88DD-3D385CF1D55B}"/>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b="12791"/>
          <a:stretch/>
        </p:blipFill>
        <p:spPr>
          <a:xfrm>
            <a:off x="20" y="10"/>
            <a:ext cx="12191981" cy="6857990"/>
          </a:xfrm>
          <a:prstGeom prst="rect">
            <a:avLst/>
          </a:prstGeom>
        </p:spPr>
      </p:pic>
      <p:sp>
        <p:nvSpPr>
          <p:cNvPr id="2" name="Title 1">
            <a:extLst>
              <a:ext uri="{FF2B5EF4-FFF2-40B4-BE49-F238E27FC236}">
                <a16:creationId xmlns:a16="http://schemas.microsoft.com/office/drawing/2014/main" id="{D1F3DB19-AB2C-4CFF-A5A3-9F072AC567FF}"/>
              </a:ext>
            </a:extLst>
          </p:cNvPr>
          <p:cNvSpPr>
            <a:spLocks noGrp="1"/>
          </p:cNvSpPr>
          <p:nvPr>
            <p:ph type="title"/>
          </p:nvPr>
        </p:nvSpPr>
        <p:spPr>
          <a:xfrm>
            <a:off x="841248" y="426720"/>
            <a:ext cx="10506456" cy="1919141"/>
          </a:xfrm>
        </p:spPr>
        <p:txBody>
          <a:bodyPr vert="horz" lIns="91440" tIns="45720" rIns="91440" bIns="45720" rtlCol="0" anchor="b">
            <a:normAutofit/>
          </a:bodyPr>
          <a:lstStyle/>
          <a:p>
            <a:r>
              <a:rPr lang="en-US" sz="6000">
                <a:solidFill>
                  <a:srgbClr val="FFFFFF"/>
                </a:solidFill>
              </a:rPr>
              <a:t>Steps Followed</a:t>
            </a:r>
          </a:p>
        </p:txBody>
      </p:sp>
      <p:sp>
        <p:nvSpPr>
          <p:cNvPr id="32" name="Rectangle 31">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FE00A75-3610-4EB3-AF15-67CF1B34E229}"/>
              </a:ext>
            </a:extLst>
          </p:cNvPr>
          <p:cNvSpPr txBox="1"/>
          <p:nvPr/>
        </p:nvSpPr>
        <p:spPr>
          <a:xfrm>
            <a:off x="798116" y="2790930"/>
            <a:ext cx="10552635" cy="358142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14300" defTabSz="914400">
              <a:lnSpc>
                <a:spcPct val="110000"/>
              </a:lnSpc>
              <a:spcAft>
                <a:spcPts val="600"/>
              </a:spcAft>
            </a:pPr>
            <a:endParaRPr lang="en-US" dirty="0">
              <a:solidFill>
                <a:srgbClr val="000000"/>
              </a:solidFill>
            </a:endParaRPr>
          </a:p>
          <a:p>
            <a:pPr marL="342900" indent="-228600" defTabSz="914400">
              <a:lnSpc>
                <a:spcPct val="110000"/>
              </a:lnSpc>
              <a:spcAft>
                <a:spcPts val="600"/>
              </a:spcAft>
              <a:buFont typeface="Arial" panose="020B0604020202020204" pitchFamily="34" charset="0"/>
              <a:buChar char="•"/>
            </a:pPr>
            <a:r>
              <a:rPr lang="en-US" sz="2400" dirty="0">
                <a:solidFill>
                  <a:srgbClr val="FFFFFF"/>
                </a:solidFill>
              </a:rPr>
              <a:t>Importing Libraries</a:t>
            </a:r>
            <a:endParaRPr lang="en-US" dirty="0"/>
          </a:p>
          <a:p>
            <a:pPr marL="342900" indent="-228600" defTabSz="914400">
              <a:lnSpc>
                <a:spcPct val="110000"/>
              </a:lnSpc>
              <a:spcAft>
                <a:spcPts val="600"/>
              </a:spcAft>
              <a:buFont typeface="Arial" panose="020B0604020202020204" pitchFamily="34" charset="0"/>
              <a:buChar char="•"/>
            </a:pPr>
            <a:r>
              <a:rPr lang="en-US" sz="2400" dirty="0">
                <a:solidFill>
                  <a:srgbClr val="FFFFFF"/>
                </a:solidFill>
              </a:rPr>
              <a:t>Reading Data, Datatypes</a:t>
            </a:r>
            <a:endParaRPr lang="en-US" dirty="0"/>
          </a:p>
          <a:p>
            <a:pPr marL="342900" indent="-228600" defTabSz="914400">
              <a:lnSpc>
                <a:spcPct val="110000"/>
              </a:lnSpc>
              <a:spcAft>
                <a:spcPts val="600"/>
              </a:spcAft>
              <a:buFont typeface="Arial" panose="020B0604020202020204" pitchFamily="34" charset="0"/>
              <a:buChar char="•"/>
            </a:pPr>
            <a:r>
              <a:rPr lang="en-US" sz="2400" dirty="0">
                <a:solidFill>
                  <a:srgbClr val="FFFFFF"/>
                </a:solidFill>
              </a:rPr>
              <a:t>Exploratory Data Analysis (EDA)</a:t>
            </a:r>
            <a:endParaRPr lang="en-US" dirty="0"/>
          </a:p>
          <a:p>
            <a:pPr marL="342900" indent="-228600" defTabSz="914400">
              <a:lnSpc>
                <a:spcPct val="110000"/>
              </a:lnSpc>
              <a:spcAft>
                <a:spcPts val="600"/>
              </a:spcAft>
              <a:buFont typeface="Arial" panose="020B0604020202020204" pitchFamily="34" charset="0"/>
              <a:buChar char="•"/>
            </a:pPr>
            <a:r>
              <a:rPr lang="en-US" sz="2400" dirty="0">
                <a:solidFill>
                  <a:srgbClr val="FFFFFF"/>
                </a:solidFill>
              </a:rPr>
              <a:t>Pre- Processing </a:t>
            </a:r>
          </a:p>
          <a:p>
            <a:pPr marL="342900" indent="-228600" defTabSz="914400">
              <a:lnSpc>
                <a:spcPct val="110000"/>
              </a:lnSpc>
              <a:spcAft>
                <a:spcPts val="600"/>
              </a:spcAft>
              <a:buFont typeface="Arial" panose="020B0604020202020204" pitchFamily="34" charset="0"/>
              <a:buChar char="•"/>
            </a:pPr>
            <a:r>
              <a:rPr lang="en-US" sz="2400" dirty="0">
                <a:solidFill>
                  <a:srgbClr val="FFFFFF"/>
                </a:solidFill>
              </a:rPr>
              <a:t>Modelling </a:t>
            </a:r>
          </a:p>
          <a:p>
            <a:pPr marL="342900" indent="-228600" defTabSz="914400">
              <a:lnSpc>
                <a:spcPct val="110000"/>
              </a:lnSpc>
              <a:spcAft>
                <a:spcPts val="600"/>
              </a:spcAft>
              <a:buFont typeface="Arial" panose="020B0604020202020204" pitchFamily="34" charset="0"/>
              <a:buChar char="•"/>
            </a:pPr>
            <a:r>
              <a:rPr lang="en-US" sz="2400" dirty="0">
                <a:solidFill>
                  <a:srgbClr val="FFFFFF"/>
                </a:solidFill>
              </a:rPr>
              <a:t>Evaluation</a:t>
            </a:r>
          </a:p>
          <a:p>
            <a:pPr marL="114300" defTabSz="914400">
              <a:lnSpc>
                <a:spcPct val="110000"/>
              </a:lnSpc>
              <a:spcAft>
                <a:spcPts val="600"/>
              </a:spcAft>
            </a:pPr>
            <a:endParaRPr lang="en-US" sz="2400" dirty="0">
              <a:solidFill>
                <a:srgbClr val="FFFFFF"/>
              </a:solidFill>
            </a:endParaRPr>
          </a:p>
        </p:txBody>
      </p:sp>
      <p:sp>
        <p:nvSpPr>
          <p:cNvPr id="4" name="TextBox 3">
            <a:extLst>
              <a:ext uri="{FF2B5EF4-FFF2-40B4-BE49-F238E27FC236}">
                <a16:creationId xmlns:a16="http://schemas.microsoft.com/office/drawing/2014/main" id="{FA0D3E22-B237-4827-9CB4-DAC6BC245F69}"/>
              </a:ext>
            </a:extLst>
          </p:cNvPr>
          <p:cNvSpPr txBox="1"/>
          <p:nvPr/>
        </p:nvSpPr>
        <p:spPr>
          <a:xfrm>
            <a:off x="9556344" y="6657945"/>
            <a:ext cx="263565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55583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1. Importing Libraries </a:t>
            </a: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6AAD8FD-2E0C-4385-B9C7-876CA6A60FE6}"/>
              </a:ext>
            </a:extLst>
          </p:cNvPr>
          <p:cNvSpPr txBox="1"/>
          <p:nvPr/>
        </p:nvSpPr>
        <p:spPr>
          <a:xfrm>
            <a:off x="7887418" y="2294627"/>
            <a:ext cx="4597879"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dirty="0">
              <a:solidFill>
                <a:srgbClr val="000000"/>
              </a:solidFill>
              <a:cs typeface="Arial"/>
            </a:endParaRPr>
          </a:p>
          <a:p>
            <a:r>
              <a:rPr lang="en-US" dirty="0">
                <a:ea typeface="+mn-lt"/>
                <a:cs typeface="+mn-lt"/>
              </a:rPr>
              <a:t>from </a:t>
            </a:r>
            <a:r>
              <a:rPr lang="en-US" dirty="0" err="1">
                <a:ea typeface="+mn-lt"/>
                <a:cs typeface="+mn-lt"/>
              </a:rPr>
              <a:t>hyperopt</a:t>
            </a:r>
            <a:r>
              <a:rPr lang="en-US" dirty="0">
                <a:ea typeface="+mn-lt"/>
                <a:cs typeface="+mn-lt"/>
              </a:rPr>
              <a:t> import STATUS_OK </a:t>
            </a:r>
          </a:p>
          <a:p>
            <a:r>
              <a:rPr lang="en-US" dirty="0">
                <a:ea typeface="+mn-lt"/>
                <a:cs typeface="+mn-lt"/>
              </a:rPr>
              <a:t>from </a:t>
            </a:r>
            <a:r>
              <a:rPr lang="en-US" dirty="0" err="1">
                <a:ea typeface="+mn-lt"/>
                <a:cs typeface="+mn-lt"/>
              </a:rPr>
              <a:t>hyperopt</a:t>
            </a:r>
            <a:r>
              <a:rPr lang="en-US" dirty="0">
                <a:ea typeface="+mn-lt"/>
                <a:cs typeface="+mn-lt"/>
              </a:rPr>
              <a:t> import hp </a:t>
            </a:r>
          </a:p>
          <a:p>
            <a:r>
              <a:rPr lang="en-US" dirty="0">
                <a:ea typeface="+mn-lt"/>
                <a:cs typeface="+mn-lt"/>
              </a:rPr>
              <a:t>from </a:t>
            </a:r>
            <a:r>
              <a:rPr lang="en-US" dirty="0" err="1">
                <a:ea typeface="+mn-lt"/>
                <a:cs typeface="+mn-lt"/>
              </a:rPr>
              <a:t>hyperopt</a:t>
            </a:r>
            <a:r>
              <a:rPr lang="en-US" dirty="0">
                <a:ea typeface="+mn-lt"/>
                <a:cs typeface="+mn-lt"/>
              </a:rPr>
              <a:t> import </a:t>
            </a:r>
            <a:r>
              <a:rPr lang="en-US" dirty="0" err="1">
                <a:ea typeface="+mn-lt"/>
                <a:cs typeface="+mn-lt"/>
              </a:rPr>
              <a:t>tpe</a:t>
            </a:r>
            <a:r>
              <a:rPr lang="en-US" dirty="0">
                <a:ea typeface="+mn-lt"/>
                <a:cs typeface="+mn-lt"/>
              </a:rPr>
              <a:t> </a:t>
            </a:r>
          </a:p>
          <a:p>
            <a:r>
              <a:rPr lang="en-US" dirty="0">
                <a:ea typeface="+mn-lt"/>
                <a:cs typeface="+mn-lt"/>
              </a:rPr>
              <a:t>from </a:t>
            </a:r>
            <a:r>
              <a:rPr lang="en-US" dirty="0" err="1">
                <a:ea typeface="+mn-lt"/>
                <a:cs typeface="+mn-lt"/>
              </a:rPr>
              <a:t>hyperopt</a:t>
            </a:r>
            <a:r>
              <a:rPr lang="en-US" dirty="0">
                <a:ea typeface="+mn-lt"/>
                <a:cs typeface="+mn-lt"/>
              </a:rPr>
              <a:t> import </a:t>
            </a:r>
            <a:r>
              <a:rPr lang="en-US" dirty="0" err="1">
                <a:ea typeface="+mn-lt"/>
                <a:cs typeface="+mn-lt"/>
              </a:rPr>
              <a:t>fmin</a:t>
            </a:r>
            <a:r>
              <a:rPr lang="en-US" dirty="0">
                <a:ea typeface="+mn-lt"/>
                <a:cs typeface="+mn-lt"/>
              </a:rPr>
              <a:t> </a:t>
            </a:r>
          </a:p>
          <a:p>
            <a:r>
              <a:rPr lang="en-US" dirty="0">
                <a:ea typeface="+mn-lt"/>
                <a:cs typeface="+mn-lt"/>
              </a:rPr>
              <a:t>from </a:t>
            </a:r>
            <a:r>
              <a:rPr lang="en-US" dirty="0" err="1">
                <a:ea typeface="+mn-lt"/>
                <a:cs typeface="+mn-lt"/>
              </a:rPr>
              <a:t>hyperopt</a:t>
            </a:r>
            <a:r>
              <a:rPr lang="en-US" dirty="0">
                <a:ea typeface="+mn-lt"/>
                <a:cs typeface="+mn-lt"/>
              </a:rPr>
              <a:t> import Trials</a:t>
            </a:r>
            <a:endParaRPr lang="en-US" dirty="0"/>
          </a:p>
        </p:txBody>
      </p:sp>
      <p:sp>
        <p:nvSpPr>
          <p:cNvPr id="6" name="TextBox 5">
            <a:extLst>
              <a:ext uri="{FF2B5EF4-FFF2-40B4-BE49-F238E27FC236}">
                <a16:creationId xmlns:a16="http://schemas.microsoft.com/office/drawing/2014/main" id="{F70400CF-C412-4C12-8251-65BE08CCBE24}"/>
              </a:ext>
            </a:extLst>
          </p:cNvPr>
          <p:cNvSpPr txBox="1"/>
          <p:nvPr/>
        </p:nvSpPr>
        <p:spPr>
          <a:xfrm>
            <a:off x="209910" y="1834550"/>
            <a:ext cx="6797613"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import pandas as pd</a:t>
            </a:r>
          </a:p>
          <a:p>
            <a:r>
              <a:rPr lang="en-US" dirty="0"/>
              <a:t>import </a:t>
            </a:r>
            <a:r>
              <a:rPr lang="en-US" dirty="0" err="1"/>
              <a:t>numpy</a:t>
            </a:r>
            <a:r>
              <a:rPr lang="en-US" dirty="0"/>
              <a:t> as np</a:t>
            </a:r>
          </a:p>
          <a:p>
            <a:r>
              <a:rPr lang="en-US" dirty="0"/>
              <a:t>import </a:t>
            </a:r>
            <a:r>
              <a:rPr lang="en-US" dirty="0" err="1"/>
              <a:t>matplotlib.pyplot</a:t>
            </a:r>
            <a:r>
              <a:rPr lang="en-US" dirty="0"/>
              <a:t> as </a:t>
            </a:r>
            <a:r>
              <a:rPr lang="en-US" dirty="0" err="1"/>
              <a:t>plt</a:t>
            </a:r>
            <a:endParaRPr lang="en-US" dirty="0"/>
          </a:p>
          <a:p>
            <a:r>
              <a:rPr lang="en-US" dirty="0"/>
              <a:t>import seaborn as </a:t>
            </a:r>
            <a:r>
              <a:rPr lang="en-US" dirty="0" err="1"/>
              <a:t>sns</a:t>
            </a:r>
            <a:endParaRPr lang="en-US" dirty="0"/>
          </a:p>
          <a:p>
            <a:r>
              <a:rPr lang="en-US" dirty="0"/>
              <a:t>from </a:t>
            </a:r>
            <a:r>
              <a:rPr lang="en-US" dirty="0" err="1"/>
              <a:t>sklearn.preprocessing</a:t>
            </a:r>
            <a:r>
              <a:rPr lang="en-US" dirty="0"/>
              <a:t> import </a:t>
            </a:r>
            <a:r>
              <a:rPr lang="en-US" dirty="0" err="1"/>
              <a:t>StandardScaler</a:t>
            </a:r>
            <a:endParaRPr lang="en-US" dirty="0"/>
          </a:p>
          <a:p>
            <a:r>
              <a:rPr lang="en-US" dirty="0"/>
              <a:t>from </a:t>
            </a:r>
            <a:r>
              <a:rPr lang="en-US" dirty="0" err="1"/>
              <a:t>sklearn</a:t>
            </a:r>
            <a:r>
              <a:rPr lang="en-US" dirty="0"/>
              <a:t> import preprocessing</a:t>
            </a:r>
          </a:p>
          <a:p>
            <a:r>
              <a:rPr lang="en-US" dirty="0"/>
              <a:t>from </a:t>
            </a:r>
            <a:r>
              <a:rPr lang="en-US" dirty="0" err="1"/>
              <a:t>sklearn.linear_model</a:t>
            </a:r>
            <a:r>
              <a:rPr lang="en-US" dirty="0"/>
              <a:t> import </a:t>
            </a:r>
            <a:r>
              <a:rPr lang="en-US" dirty="0" err="1"/>
              <a:t>LinearRegression</a:t>
            </a:r>
            <a:r>
              <a:rPr lang="en-US" dirty="0"/>
              <a:t>, Ridge, Lasso</a:t>
            </a:r>
          </a:p>
          <a:p>
            <a:r>
              <a:rPr lang="en-US" dirty="0"/>
              <a:t>from </a:t>
            </a:r>
            <a:r>
              <a:rPr lang="en-US" dirty="0" err="1"/>
              <a:t>sklearn.ensemble</a:t>
            </a:r>
            <a:r>
              <a:rPr lang="en-US" dirty="0"/>
              <a:t> import </a:t>
            </a:r>
            <a:r>
              <a:rPr lang="en-US" dirty="0" err="1"/>
              <a:t>RandomForestRegressor</a:t>
            </a:r>
            <a:endParaRPr lang="en-US" dirty="0"/>
          </a:p>
          <a:p>
            <a:r>
              <a:rPr lang="en-US" dirty="0"/>
              <a:t>from </a:t>
            </a:r>
            <a:r>
              <a:rPr lang="en-US" dirty="0" err="1"/>
              <a:t>xgboost</a:t>
            </a:r>
            <a:r>
              <a:rPr lang="en-US" dirty="0"/>
              <a:t> import </a:t>
            </a:r>
            <a:r>
              <a:rPr lang="en-US" dirty="0" err="1"/>
              <a:t>XGBRegressor</a:t>
            </a:r>
            <a:endParaRPr lang="en-US" dirty="0"/>
          </a:p>
          <a:p>
            <a:r>
              <a:rPr lang="en-US">
                <a:ea typeface="+mn-lt"/>
                <a:cs typeface="+mn-lt"/>
              </a:rPr>
              <a:t>from lightgbm import LGBMRegressor</a:t>
            </a:r>
            <a:endParaRPr lang="en-US"/>
          </a:p>
          <a:p>
            <a:r>
              <a:rPr lang="en-US" dirty="0"/>
              <a:t>import </a:t>
            </a:r>
            <a:r>
              <a:rPr lang="en-US" dirty="0" err="1"/>
              <a:t>sklearn</a:t>
            </a:r>
            <a:endParaRPr lang="en-US" dirty="0"/>
          </a:p>
          <a:p>
            <a:r>
              <a:rPr lang="en-US" dirty="0"/>
              <a:t>from datetime import date, </a:t>
            </a:r>
            <a:r>
              <a:rPr lang="en-US" dirty="0" err="1"/>
              <a:t>timedelta</a:t>
            </a:r>
            <a:endParaRPr lang="en-US" dirty="0"/>
          </a:p>
          <a:p>
            <a:r>
              <a:rPr lang="en-US" dirty="0"/>
              <a:t>from </a:t>
            </a:r>
            <a:r>
              <a:rPr lang="en-US" dirty="0" err="1"/>
              <a:t>sklearn.model_selection</a:t>
            </a:r>
            <a:r>
              <a:rPr lang="en-US" dirty="0"/>
              <a:t> import </a:t>
            </a:r>
            <a:r>
              <a:rPr lang="en-US" dirty="0" err="1"/>
              <a:t>train_test_split</a:t>
            </a:r>
            <a:endParaRPr lang="en-US" dirty="0"/>
          </a:p>
          <a:p>
            <a:r>
              <a:rPr lang="en-US">
                <a:ea typeface="+mn-lt"/>
                <a:cs typeface="+mn-lt"/>
              </a:rPr>
              <a:t>from sklearn.model_selection import GridSearchCV,StratifiedKFold</a:t>
            </a:r>
            <a:endParaRPr lang="en-US"/>
          </a:p>
          <a:p>
            <a:r>
              <a:rPr lang="en-US" dirty="0"/>
              <a:t>import </a:t>
            </a:r>
            <a:r>
              <a:rPr lang="en-US" dirty="0" err="1"/>
              <a:t>lightgbm</a:t>
            </a:r>
            <a:r>
              <a:rPr lang="en-US" dirty="0"/>
              <a:t> as </a:t>
            </a:r>
            <a:r>
              <a:rPr lang="en-US" dirty="0" err="1"/>
              <a:t>lgb</a:t>
            </a:r>
            <a:endParaRPr lang="en-US" dirty="0"/>
          </a:p>
          <a:p>
            <a:r>
              <a:rPr lang="en-US" dirty="0"/>
              <a:t>from </a:t>
            </a:r>
            <a:r>
              <a:rPr lang="en-US" dirty="0" err="1"/>
              <a:t>sklearn.metrics</a:t>
            </a:r>
            <a:r>
              <a:rPr lang="en-US" dirty="0"/>
              <a:t> import </a:t>
            </a:r>
            <a:r>
              <a:rPr lang="en-US" dirty="0" err="1"/>
              <a:t>mean_squared_log_error</a:t>
            </a:r>
            <a:endParaRPr lang="en-US" dirty="0"/>
          </a:p>
          <a:p>
            <a:endParaRPr lang="en-US" dirty="0"/>
          </a:p>
          <a:p>
            <a:endParaRPr lang="en-US" dirty="0"/>
          </a:p>
        </p:txBody>
      </p:sp>
    </p:spTree>
    <p:extLst>
      <p:ext uri="{BB962C8B-B14F-4D97-AF65-F5344CB8AC3E}">
        <p14:creationId xmlns:p14="http://schemas.microsoft.com/office/powerpoint/2010/main" val="1611944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2.Reading Train and Test Dataset </a:t>
            </a: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6AAD8FD-2E0C-4385-B9C7-876CA6A60FE6}"/>
              </a:ext>
            </a:extLst>
          </p:cNvPr>
          <p:cNvSpPr txBox="1"/>
          <p:nvPr/>
        </p:nvSpPr>
        <p:spPr>
          <a:xfrm>
            <a:off x="641229" y="3473571"/>
            <a:ext cx="11844067"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train= </a:t>
            </a:r>
            <a:r>
              <a:rPr lang="en-US" sz="2800" dirty="0" err="1">
                <a:ea typeface="+mn-lt"/>
                <a:cs typeface="+mn-lt"/>
              </a:rPr>
              <a:t>pd.read_csv</a:t>
            </a:r>
            <a:r>
              <a:rPr lang="en-US" sz="2800" dirty="0">
                <a:ea typeface="+mn-lt"/>
                <a:cs typeface="+mn-lt"/>
              </a:rPr>
              <a:t>("train.csv")</a:t>
            </a:r>
            <a:endParaRPr lang="en-US" sz="2800" dirty="0"/>
          </a:p>
          <a:p>
            <a:r>
              <a:rPr lang="en-US" sz="2800" dirty="0">
                <a:ea typeface="+mn-lt"/>
                <a:cs typeface="+mn-lt"/>
              </a:rPr>
              <a:t>test = </a:t>
            </a:r>
            <a:r>
              <a:rPr lang="en-US" sz="2800" dirty="0" err="1">
                <a:ea typeface="+mn-lt"/>
                <a:cs typeface="+mn-lt"/>
              </a:rPr>
              <a:t>pd.read_csv</a:t>
            </a:r>
            <a:r>
              <a:rPr lang="en-US" sz="2800" dirty="0">
                <a:ea typeface="+mn-lt"/>
                <a:cs typeface="+mn-lt"/>
              </a:rPr>
              <a:t>("test_6hcImfB.csv")</a:t>
            </a:r>
            <a:endParaRPr lang="en-US" dirty="0"/>
          </a:p>
          <a:p>
            <a:endParaRPr lang="en-US" dirty="0"/>
          </a:p>
        </p:txBody>
      </p:sp>
      <p:sp>
        <p:nvSpPr>
          <p:cNvPr id="6" name="TextBox 5">
            <a:extLst>
              <a:ext uri="{FF2B5EF4-FFF2-40B4-BE49-F238E27FC236}">
                <a16:creationId xmlns:a16="http://schemas.microsoft.com/office/drawing/2014/main" id="{F70400CF-C412-4C12-8251-65BE08CCBE24}"/>
              </a:ext>
            </a:extLst>
          </p:cNvPr>
          <p:cNvSpPr txBox="1"/>
          <p:nvPr/>
        </p:nvSpPr>
        <p:spPr>
          <a:xfrm>
            <a:off x="209911" y="2136475"/>
            <a:ext cx="1269232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1. I have used the zip file provided on Analytics </a:t>
            </a:r>
            <a:r>
              <a:rPr lang="en-US" sz="2800" dirty="0" err="1"/>
              <a:t>vidhya</a:t>
            </a:r>
            <a:r>
              <a:rPr lang="en-US" sz="2800" dirty="0"/>
              <a:t> :</a:t>
            </a:r>
          </a:p>
          <a:p>
            <a:r>
              <a:rPr lang="en-US" sz="2800" dirty="0">
                <a:hlinkClick r:id="rId2"/>
              </a:rPr>
              <a:t>https://datahack.analyticsvidhya.com/contest/fractal-ml assessment/#LeaderBoard</a:t>
            </a:r>
            <a:endParaRPr lang="en-US" sz="2800" dirty="0"/>
          </a:p>
          <a:p>
            <a:endParaRPr lang="en-US" sz="2800" dirty="0"/>
          </a:p>
        </p:txBody>
      </p:sp>
      <p:sp>
        <p:nvSpPr>
          <p:cNvPr id="5" name="TextBox 4">
            <a:extLst>
              <a:ext uri="{FF2B5EF4-FFF2-40B4-BE49-F238E27FC236}">
                <a16:creationId xmlns:a16="http://schemas.microsoft.com/office/drawing/2014/main" id="{E6695E8C-3501-49E5-9F9D-A1A90A3544CA}"/>
              </a:ext>
            </a:extLst>
          </p:cNvPr>
          <p:cNvSpPr txBox="1"/>
          <p:nvPr/>
        </p:nvSpPr>
        <p:spPr>
          <a:xfrm>
            <a:off x="411192" y="4839419"/>
            <a:ext cx="62512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2. Check Datatypes of variables </a:t>
            </a:r>
          </a:p>
        </p:txBody>
      </p:sp>
      <p:sp>
        <p:nvSpPr>
          <p:cNvPr id="9" name="TextBox 8">
            <a:extLst>
              <a:ext uri="{FF2B5EF4-FFF2-40B4-BE49-F238E27FC236}">
                <a16:creationId xmlns:a16="http://schemas.microsoft.com/office/drawing/2014/main" id="{91F20A2E-22BC-414F-954E-6917C05C94BC}"/>
              </a:ext>
            </a:extLst>
          </p:cNvPr>
          <p:cNvSpPr txBox="1"/>
          <p:nvPr/>
        </p:nvSpPr>
        <p:spPr>
          <a:xfrm>
            <a:off x="5903344" y="4695646"/>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Day_No</a:t>
            </a:r>
            <a:r>
              <a:rPr lang="en-US" dirty="0"/>
              <a:t> int64 </a:t>
            </a:r>
          </a:p>
          <a:p>
            <a:r>
              <a:rPr lang="en-US" dirty="0" err="1"/>
              <a:t>Course_ID</a:t>
            </a:r>
            <a:r>
              <a:rPr lang="en-US" dirty="0"/>
              <a:t> int64 </a:t>
            </a:r>
            <a:r>
              <a:rPr lang="en-US" dirty="0" err="1"/>
              <a:t>Course_Domain</a:t>
            </a:r>
            <a:r>
              <a:rPr lang="en-US" dirty="0"/>
              <a:t> object </a:t>
            </a:r>
            <a:r>
              <a:rPr lang="en-US" dirty="0" err="1"/>
              <a:t>Course_Type</a:t>
            </a:r>
            <a:r>
              <a:rPr lang="en-US" dirty="0"/>
              <a:t> object </a:t>
            </a:r>
            <a:r>
              <a:rPr lang="en-US" dirty="0" err="1"/>
              <a:t>Short_Promotion</a:t>
            </a:r>
            <a:r>
              <a:rPr lang="en-US" dirty="0"/>
              <a:t> int64 </a:t>
            </a:r>
            <a:r>
              <a:rPr lang="en-US" dirty="0" err="1"/>
              <a:t>Public_Holiday</a:t>
            </a:r>
            <a:r>
              <a:rPr lang="en-US" dirty="0"/>
              <a:t> int64 </a:t>
            </a:r>
          </a:p>
        </p:txBody>
      </p:sp>
      <p:sp>
        <p:nvSpPr>
          <p:cNvPr id="11" name="TextBox 10">
            <a:extLst>
              <a:ext uri="{FF2B5EF4-FFF2-40B4-BE49-F238E27FC236}">
                <a16:creationId xmlns:a16="http://schemas.microsoft.com/office/drawing/2014/main" id="{B372B735-C1F2-42C4-87A9-CA08E2C04AE4}"/>
              </a:ext>
            </a:extLst>
          </p:cNvPr>
          <p:cNvSpPr txBox="1"/>
          <p:nvPr/>
        </p:nvSpPr>
        <p:spPr>
          <a:xfrm>
            <a:off x="8879457" y="4839419"/>
            <a:ext cx="30307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Long_Promotion</a:t>
            </a:r>
            <a:r>
              <a:rPr lang="en-US" dirty="0"/>
              <a:t> int64</a:t>
            </a:r>
          </a:p>
          <a:p>
            <a:r>
              <a:rPr lang="en-US" dirty="0"/>
              <a:t> </a:t>
            </a:r>
            <a:r>
              <a:rPr lang="en-US" dirty="0" err="1"/>
              <a:t>User_Traffic</a:t>
            </a:r>
            <a:r>
              <a:rPr lang="en-US" dirty="0"/>
              <a:t> int64 </a:t>
            </a:r>
          </a:p>
          <a:p>
            <a:r>
              <a:rPr lang="en-US" dirty="0" err="1"/>
              <a:t>Competition_Metric</a:t>
            </a:r>
            <a:r>
              <a:rPr lang="en-US" dirty="0"/>
              <a:t> float64 Sales int64 </a:t>
            </a:r>
            <a:endParaRPr lang="en-US"/>
          </a:p>
        </p:txBody>
      </p:sp>
    </p:spTree>
    <p:extLst>
      <p:ext uri="{BB962C8B-B14F-4D97-AF65-F5344CB8AC3E}">
        <p14:creationId xmlns:p14="http://schemas.microsoft.com/office/powerpoint/2010/main" val="3982447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220C55-F256-4E86-913C-667D0D3219BB}"/>
              </a:ext>
            </a:extLst>
          </p:cNvPr>
          <p:cNvSpPr>
            <a:spLocks noGrp="1"/>
          </p:cNvSpPr>
          <p:nvPr>
            <p:ph type="title"/>
          </p:nvPr>
        </p:nvSpPr>
        <p:spPr>
          <a:xfrm>
            <a:off x="1097280" y="286603"/>
            <a:ext cx="10058400" cy="1450757"/>
          </a:xfrm>
        </p:spPr>
        <p:txBody>
          <a:bodyPr anchor="ctr">
            <a:normAutofit/>
          </a:bodyPr>
          <a:lstStyle/>
          <a:p>
            <a:pPr algn="ctr"/>
            <a:r>
              <a:rPr lang="en-US">
                <a:solidFill>
                  <a:srgbClr val="FFFFFF"/>
                </a:solidFill>
              </a:rPr>
              <a:t>3. EDA</a:t>
            </a:r>
            <a:endParaRPr lang="en-US" dirty="0">
              <a:solidFill>
                <a:srgbClr val="FFFFFF"/>
              </a:solidFill>
            </a:endParaRPr>
          </a:p>
        </p:txBody>
      </p:sp>
      <p:sp>
        <p:nvSpPr>
          <p:cNvPr id="3" name="Content Placeholder 2">
            <a:extLst>
              <a:ext uri="{FF2B5EF4-FFF2-40B4-BE49-F238E27FC236}">
                <a16:creationId xmlns:a16="http://schemas.microsoft.com/office/drawing/2014/main" id="{0DF3262E-01BB-4204-A34C-5ED2525E9C08}"/>
              </a:ext>
            </a:extLst>
          </p:cNvPr>
          <p:cNvSpPr>
            <a:spLocks noGrp="1"/>
          </p:cNvSpPr>
          <p:nvPr>
            <p:ph idx="1"/>
          </p:nvPr>
        </p:nvSpPr>
        <p:spPr>
          <a:xfrm>
            <a:off x="205567" y="2201241"/>
            <a:ext cx="11639908" cy="3969671"/>
          </a:xfrm>
        </p:spPr>
        <p:txBody>
          <a:bodyPr vert="horz" lIns="0" tIns="45720" rIns="0" bIns="45720" rtlCol="0" anchor="t">
            <a:normAutofit/>
          </a:bodyPr>
          <a:lstStyle/>
          <a:p>
            <a:endParaRPr lang="en-US" sz="3200" dirty="0">
              <a:latin typeface="Franklin Gothic Book"/>
            </a:endParaRPr>
          </a:p>
          <a:p>
            <a:pPr marL="514350" indent="-514350">
              <a:buAutoNum type="arabicPeriod"/>
            </a:pPr>
            <a:endParaRPr lang="en-US" sz="2000" dirty="0">
              <a:latin typeface="Franklin Gothic Book"/>
            </a:endParaRPr>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6AAD8FD-2E0C-4385-B9C7-876CA6A60FE6}"/>
              </a:ext>
            </a:extLst>
          </p:cNvPr>
          <p:cNvSpPr txBox="1"/>
          <p:nvPr/>
        </p:nvSpPr>
        <p:spPr>
          <a:xfrm>
            <a:off x="1144438" y="3042249"/>
            <a:ext cx="8867954"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solidFill>
                  <a:srgbClr val="000000"/>
                </a:solidFill>
                <a:cs typeface="Arial"/>
              </a:rPr>
              <a:t>Univariate</a:t>
            </a:r>
            <a:endParaRPr lang="en-US" sz="2800" dirty="0">
              <a:solidFill>
                <a:srgbClr val="000000"/>
              </a:solidFill>
              <a:cs typeface="Arial"/>
            </a:endParaRPr>
          </a:p>
          <a:p>
            <a:r>
              <a:rPr lang="en-US" sz="2800">
                <a:solidFill>
                  <a:srgbClr val="000000"/>
                </a:solidFill>
                <a:cs typeface="Arial"/>
              </a:rPr>
              <a:t>          - </a:t>
            </a:r>
            <a:r>
              <a:rPr lang="en-US" sz="2400">
                <a:solidFill>
                  <a:srgbClr val="000000"/>
                </a:solidFill>
                <a:cs typeface="Arial"/>
              </a:rPr>
              <a:t>Numerical variable</a:t>
            </a:r>
          </a:p>
          <a:p>
            <a:r>
              <a:rPr lang="en-US" sz="2400">
                <a:solidFill>
                  <a:srgbClr val="000000"/>
                </a:solidFill>
                <a:cs typeface="Arial"/>
              </a:rPr>
              <a:t>            - Categorical variable</a:t>
            </a:r>
            <a:endParaRPr lang="en-US" sz="2400" dirty="0">
              <a:solidFill>
                <a:srgbClr val="000000"/>
              </a:solidFill>
              <a:cs typeface="Arial"/>
            </a:endParaRPr>
          </a:p>
          <a:p>
            <a:pPr marL="285750" indent="-285750">
              <a:buFont typeface="Arial"/>
              <a:buChar char="•"/>
            </a:pPr>
            <a:r>
              <a:rPr lang="en-US" sz="2800">
                <a:solidFill>
                  <a:srgbClr val="000000"/>
                </a:solidFill>
                <a:cs typeface="Arial"/>
              </a:rPr>
              <a:t>Bivariate </a:t>
            </a:r>
            <a:endParaRPr lang="en-US" sz="2800" dirty="0">
              <a:solidFill>
                <a:srgbClr val="000000"/>
              </a:solidFill>
              <a:cs typeface="Arial"/>
            </a:endParaRPr>
          </a:p>
          <a:p>
            <a:r>
              <a:rPr lang="en-US" sz="2800">
                <a:solidFill>
                  <a:srgbClr val="000000"/>
                </a:solidFill>
                <a:cs typeface="Arial"/>
              </a:rPr>
              <a:t>          - </a:t>
            </a:r>
            <a:r>
              <a:rPr lang="en-US" sz="2400">
                <a:solidFill>
                  <a:srgbClr val="000000"/>
                </a:solidFill>
                <a:cs typeface="Arial"/>
              </a:rPr>
              <a:t>Numerical:Numerical variables</a:t>
            </a:r>
          </a:p>
          <a:p>
            <a:r>
              <a:rPr lang="en-US" sz="2400">
                <a:solidFill>
                  <a:srgbClr val="000000"/>
                </a:solidFill>
                <a:cs typeface="Arial"/>
              </a:rPr>
              <a:t>            - Numerical:Categorical variables </a:t>
            </a:r>
            <a:endParaRPr lang="en-US" sz="2400" dirty="0">
              <a:solidFill>
                <a:srgbClr val="000000"/>
              </a:solidFill>
              <a:cs typeface="Arial"/>
            </a:endParaRPr>
          </a:p>
          <a:p>
            <a:endParaRPr lang="en-US" dirty="0">
              <a:solidFill>
                <a:srgbClr val="000000"/>
              </a:solidFill>
              <a:cs typeface="Arial"/>
            </a:endParaRPr>
          </a:p>
        </p:txBody>
      </p:sp>
      <p:sp>
        <p:nvSpPr>
          <p:cNvPr id="5" name="TextBox 4">
            <a:extLst>
              <a:ext uri="{FF2B5EF4-FFF2-40B4-BE49-F238E27FC236}">
                <a16:creationId xmlns:a16="http://schemas.microsoft.com/office/drawing/2014/main" id="{C25178F7-B1FA-41B9-B8E8-FA0AB6E7A7B7}"/>
              </a:ext>
            </a:extLst>
          </p:cNvPr>
          <p:cNvSpPr txBox="1"/>
          <p:nvPr/>
        </p:nvSpPr>
        <p:spPr>
          <a:xfrm>
            <a:off x="914401" y="2366512"/>
            <a:ext cx="32751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I performed :</a:t>
            </a:r>
          </a:p>
        </p:txBody>
      </p:sp>
    </p:spTree>
    <p:extLst>
      <p:ext uri="{BB962C8B-B14F-4D97-AF65-F5344CB8AC3E}">
        <p14:creationId xmlns:p14="http://schemas.microsoft.com/office/powerpoint/2010/main" val="3560650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11D3F6-226A-4C9D-8935-80631854B62A}"/>
              </a:ext>
            </a:extLst>
          </p:cNvPr>
          <p:cNvSpPr>
            <a:spLocks noGrp="1"/>
          </p:cNvSpPr>
          <p:nvPr>
            <p:ph type="title"/>
          </p:nvPr>
        </p:nvSpPr>
        <p:spPr>
          <a:xfrm>
            <a:off x="3540" y="301176"/>
            <a:ext cx="4120013" cy="2176746"/>
          </a:xfrm>
        </p:spPr>
        <p:txBody>
          <a:bodyPr>
            <a:normAutofit/>
          </a:bodyPr>
          <a:lstStyle/>
          <a:p>
            <a:r>
              <a:rPr lang="en-US" sz="4000" dirty="0">
                <a:solidFill>
                  <a:srgbClr val="FFFFFF"/>
                </a:solidFill>
                <a:ea typeface="+mj-lt"/>
                <a:cs typeface="+mj-lt"/>
              </a:rPr>
              <a:t>Univariate Plots-</a:t>
            </a:r>
            <a:br>
              <a:rPr lang="en-US" sz="4000" dirty="0">
                <a:ea typeface="+mj-lt"/>
                <a:cs typeface="+mj-lt"/>
              </a:rPr>
            </a:br>
            <a:r>
              <a:rPr lang="en-US" sz="2400" dirty="0">
                <a:solidFill>
                  <a:srgbClr val="FFFFFF"/>
                </a:solidFill>
                <a:ea typeface="+mj-lt"/>
                <a:cs typeface="+mj-lt"/>
              </a:rPr>
              <a:t>(Numerical Variable)</a:t>
            </a:r>
          </a:p>
          <a:p>
            <a:endParaRPr lang="en-US" sz="4000">
              <a:solidFill>
                <a:srgbClr val="FFFFFF"/>
              </a:solidFill>
              <a:ea typeface="+mj-lt"/>
              <a:cs typeface="+mj-lt"/>
            </a:endParaRPr>
          </a:p>
        </p:txBody>
      </p:sp>
      <p:cxnSp>
        <p:nvCxnSpPr>
          <p:cNvPr id="9"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5A81CB-444F-43DC-BAD7-1672E6F23B52}"/>
              </a:ext>
            </a:extLst>
          </p:cNvPr>
          <p:cNvSpPr>
            <a:spLocks noGrp="1"/>
          </p:cNvSpPr>
          <p:nvPr>
            <p:ph idx="1"/>
          </p:nvPr>
        </p:nvSpPr>
        <p:spPr>
          <a:xfrm>
            <a:off x="571752" y="2799654"/>
            <a:ext cx="3005462" cy="3189665"/>
          </a:xfrm>
        </p:spPr>
        <p:txBody>
          <a:bodyPr vert="horz" lIns="0" tIns="45720" rIns="0" bIns="45720" rtlCol="0" anchor="t">
            <a:noAutofit/>
          </a:bodyPr>
          <a:lstStyle/>
          <a:p>
            <a:pPr>
              <a:lnSpc>
                <a:spcPct val="100000"/>
              </a:lnSpc>
            </a:pPr>
            <a:r>
              <a:rPr lang="en-US" sz="1800" dirty="0">
                <a:solidFill>
                  <a:srgbClr val="FFFFFF"/>
                </a:solidFill>
                <a:latin typeface="Abadi"/>
                <a:cs typeface="Aldhabi"/>
              </a:rPr>
              <a:t>1. </a:t>
            </a:r>
            <a:r>
              <a:rPr lang="en-US" sz="1800" dirty="0" err="1">
                <a:solidFill>
                  <a:srgbClr val="FFFFFF"/>
                </a:solidFill>
                <a:latin typeface="Abadi"/>
                <a:cs typeface="Aldhabi"/>
              </a:rPr>
              <a:t>Competition_Metric</a:t>
            </a:r>
            <a:r>
              <a:rPr lang="en-US" sz="1800" dirty="0">
                <a:solidFill>
                  <a:srgbClr val="FFFFFF"/>
                </a:solidFill>
                <a:latin typeface="Abadi"/>
                <a:cs typeface="Aldhabi"/>
              </a:rPr>
              <a:t>, </a:t>
            </a:r>
            <a:r>
              <a:rPr lang="en-US" sz="1800" dirty="0" err="1">
                <a:solidFill>
                  <a:srgbClr val="FFFFFF"/>
                </a:solidFill>
                <a:latin typeface="Abadi"/>
                <a:cs typeface="Aldhabi"/>
              </a:rPr>
              <a:t>User_Traffic</a:t>
            </a:r>
            <a:r>
              <a:rPr lang="en-US" sz="1800" dirty="0">
                <a:solidFill>
                  <a:srgbClr val="FFFFFF"/>
                </a:solidFill>
                <a:latin typeface="Abadi"/>
                <a:cs typeface="Aldhabi"/>
              </a:rPr>
              <a:t>, Sales : Skew&gt;0.5 so positively skewed, outliers are there.</a:t>
            </a:r>
            <a:endParaRPr lang="en-US" sz="1800" dirty="0">
              <a:latin typeface="Abadi"/>
            </a:endParaRPr>
          </a:p>
          <a:p>
            <a:pPr>
              <a:lnSpc>
                <a:spcPct val="100000"/>
              </a:lnSpc>
            </a:pPr>
            <a:r>
              <a:rPr lang="en-US" sz="1800" dirty="0">
                <a:solidFill>
                  <a:srgbClr val="FFFFFF"/>
                </a:solidFill>
                <a:latin typeface="Abadi"/>
                <a:cs typeface="Aldhabi"/>
              </a:rPr>
              <a:t>- For skewness, we can try transformations like log, sqrt (using </a:t>
            </a:r>
            <a:r>
              <a:rPr lang="en-US" sz="1800" dirty="0" err="1">
                <a:solidFill>
                  <a:srgbClr val="FFFFFF"/>
                </a:solidFill>
                <a:latin typeface="Abadi"/>
                <a:cs typeface="Aldhabi"/>
              </a:rPr>
              <a:t>numpy</a:t>
            </a:r>
            <a:r>
              <a:rPr lang="en-US" sz="1800" dirty="0">
                <a:solidFill>
                  <a:srgbClr val="FFFFFF"/>
                </a:solidFill>
                <a:latin typeface="Abadi"/>
                <a:cs typeface="Aldhabi"/>
              </a:rPr>
              <a:t> library)</a:t>
            </a:r>
          </a:p>
          <a:p>
            <a:pPr>
              <a:lnSpc>
                <a:spcPct val="100000"/>
              </a:lnSpc>
            </a:pPr>
            <a:r>
              <a:rPr lang="en-US" sz="1800" dirty="0">
                <a:solidFill>
                  <a:srgbClr val="FFFFFF"/>
                </a:solidFill>
                <a:latin typeface="Abadi"/>
                <a:cs typeface="Aldhabi"/>
              </a:rPr>
              <a:t>2. </a:t>
            </a:r>
            <a:r>
              <a:rPr lang="en-US" sz="1800" dirty="0" err="1">
                <a:solidFill>
                  <a:srgbClr val="FFFFFF"/>
                </a:solidFill>
                <a:latin typeface="Abadi"/>
                <a:cs typeface="Aldhabi"/>
              </a:rPr>
              <a:t>Course_ID</a:t>
            </a:r>
            <a:r>
              <a:rPr lang="en-US" sz="1800" dirty="0">
                <a:solidFill>
                  <a:srgbClr val="FFFFFF"/>
                </a:solidFill>
                <a:latin typeface="Abadi"/>
                <a:cs typeface="Aldhabi"/>
              </a:rPr>
              <a:t> and </a:t>
            </a:r>
            <a:r>
              <a:rPr lang="en-US" sz="1800" dirty="0" err="1">
                <a:solidFill>
                  <a:srgbClr val="FFFFFF"/>
                </a:solidFill>
                <a:latin typeface="Abadi"/>
                <a:cs typeface="Aldhabi"/>
              </a:rPr>
              <a:t>Day_No</a:t>
            </a:r>
            <a:r>
              <a:rPr lang="en-US" sz="1800" dirty="0">
                <a:solidFill>
                  <a:srgbClr val="FFFFFF"/>
                </a:solidFill>
                <a:latin typeface="Abadi"/>
                <a:cs typeface="Aldhabi"/>
              </a:rPr>
              <a:t>: skew almost 0 or normal distribution</a:t>
            </a:r>
          </a:p>
          <a:p>
            <a:pPr>
              <a:lnSpc>
                <a:spcPct val="100000"/>
              </a:lnSpc>
            </a:pPr>
            <a:endParaRPr lang="en-US" sz="1800" dirty="0">
              <a:solidFill>
                <a:srgbClr val="FFFFFF"/>
              </a:solidFill>
              <a:latin typeface="Abadi"/>
              <a:cs typeface="Aldhabi"/>
            </a:endParaRPr>
          </a:p>
        </p:txBody>
      </p:sp>
      <p:pic>
        <p:nvPicPr>
          <p:cNvPr id="5" name="Picture 7" descr="Shape, rectangle&#10;&#10;Description automatically generated">
            <a:extLst>
              <a:ext uri="{FF2B5EF4-FFF2-40B4-BE49-F238E27FC236}">
                <a16:creationId xmlns:a16="http://schemas.microsoft.com/office/drawing/2014/main" id="{1F39A09A-2170-4461-9076-2310AD02171B}"/>
              </a:ext>
            </a:extLst>
          </p:cNvPr>
          <p:cNvPicPr>
            <a:picLocks noChangeAspect="1"/>
          </p:cNvPicPr>
          <p:nvPr/>
        </p:nvPicPr>
        <p:blipFill>
          <a:blip r:embed="rId2"/>
          <a:stretch>
            <a:fillRect/>
          </a:stretch>
        </p:blipFill>
        <p:spPr>
          <a:xfrm>
            <a:off x="4051905" y="940907"/>
            <a:ext cx="8149552" cy="2632676"/>
          </a:xfrm>
          <a:prstGeom prst="rect">
            <a:avLst/>
          </a:prstGeom>
        </p:spPr>
      </p:pic>
      <p:pic>
        <p:nvPicPr>
          <p:cNvPr id="6" name="Picture 10" descr="A picture containing logo&#10;&#10;Description automatically generated">
            <a:extLst>
              <a:ext uri="{FF2B5EF4-FFF2-40B4-BE49-F238E27FC236}">
                <a16:creationId xmlns:a16="http://schemas.microsoft.com/office/drawing/2014/main" id="{694166D8-79AF-4678-993D-A9D77563DE8D}"/>
              </a:ext>
            </a:extLst>
          </p:cNvPr>
          <p:cNvPicPr>
            <a:picLocks noChangeAspect="1"/>
          </p:cNvPicPr>
          <p:nvPr/>
        </p:nvPicPr>
        <p:blipFill>
          <a:blip r:embed="rId3"/>
          <a:stretch>
            <a:fillRect/>
          </a:stretch>
        </p:blipFill>
        <p:spPr>
          <a:xfrm>
            <a:off x="4134928" y="4142131"/>
            <a:ext cx="3950898" cy="2383737"/>
          </a:xfrm>
          <a:prstGeom prst="rect">
            <a:avLst/>
          </a:prstGeom>
        </p:spPr>
      </p:pic>
      <p:pic>
        <p:nvPicPr>
          <p:cNvPr id="13" name="Picture 14" descr="A picture containing logo&#10;&#10;Description automatically generated">
            <a:extLst>
              <a:ext uri="{FF2B5EF4-FFF2-40B4-BE49-F238E27FC236}">
                <a16:creationId xmlns:a16="http://schemas.microsoft.com/office/drawing/2014/main" id="{2F6DD669-8E54-4A49-9CFB-5C115E398D17}"/>
              </a:ext>
            </a:extLst>
          </p:cNvPr>
          <p:cNvPicPr>
            <a:picLocks noChangeAspect="1"/>
          </p:cNvPicPr>
          <p:nvPr/>
        </p:nvPicPr>
        <p:blipFill>
          <a:blip r:embed="rId4"/>
          <a:stretch>
            <a:fillRect/>
          </a:stretch>
        </p:blipFill>
        <p:spPr>
          <a:xfrm>
            <a:off x="8246852" y="4141717"/>
            <a:ext cx="3821502" cy="2370191"/>
          </a:xfrm>
          <a:prstGeom prst="rect">
            <a:avLst/>
          </a:prstGeom>
        </p:spPr>
      </p:pic>
      <p:sp>
        <p:nvSpPr>
          <p:cNvPr id="15" name="TextBox 14">
            <a:extLst>
              <a:ext uri="{FF2B5EF4-FFF2-40B4-BE49-F238E27FC236}">
                <a16:creationId xmlns:a16="http://schemas.microsoft.com/office/drawing/2014/main" id="{2771263E-DA32-4572-8E2C-12C567D1E6F7}"/>
              </a:ext>
            </a:extLst>
          </p:cNvPr>
          <p:cNvSpPr txBox="1"/>
          <p:nvPr/>
        </p:nvSpPr>
        <p:spPr>
          <a:xfrm>
            <a:off x="94891" y="22802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latin typeface="Bookman Old Style"/>
              </a:rPr>
              <a:t>Inferences:</a:t>
            </a:r>
          </a:p>
        </p:txBody>
      </p:sp>
    </p:spTree>
    <p:extLst>
      <p:ext uri="{BB962C8B-B14F-4D97-AF65-F5344CB8AC3E}">
        <p14:creationId xmlns:p14="http://schemas.microsoft.com/office/powerpoint/2010/main" val="3509963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11D3F6-226A-4C9D-8935-80631854B62A}"/>
              </a:ext>
            </a:extLst>
          </p:cNvPr>
          <p:cNvSpPr>
            <a:spLocks noGrp="1"/>
          </p:cNvSpPr>
          <p:nvPr>
            <p:ph type="title"/>
          </p:nvPr>
        </p:nvSpPr>
        <p:spPr>
          <a:xfrm>
            <a:off x="3540" y="301176"/>
            <a:ext cx="4120013" cy="2176746"/>
          </a:xfrm>
        </p:spPr>
        <p:txBody>
          <a:bodyPr>
            <a:normAutofit/>
          </a:bodyPr>
          <a:lstStyle/>
          <a:p>
            <a:r>
              <a:rPr lang="en-US" sz="4000" dirty="0">
                <a:solidFill>
                  <a:srgbClr val="FFFFFF"/>
                </a:solidFill>
                <a:ea typeface="+mj-lt"/>
                <a:cs typeface="+mj-lt"/>
              </a:rPr>
              <a:t>Univariate Plots-</a:t>
            </a:r>
            <a:br>
              <a:rPr lang="en-US" sz="4000" dirty="0">
                <a:ea typeface="+mj-lt"/>
                <a:cs typeface="+mj-lt"/>
              </a:rPr>
            </a:br>
            <a:r>
              <a:rPr lang="en-US" sz="2400" dirty="0">
                <a:solidFill>
                  <a:srgbClr val="FFFFFF"/>
                </a:solidFill>
                <a:ea typeface="+mj-lt"/>
                <a:cs typeface="+mj-lt"/>
              </a:rPr>
              <a:t>(Numerical Variable)</a:t>
            </a:r>
          </a:p>
          <a:p>
            <a:endParaRPr lang="en-US" sz="4000">
              <a:solidFill>
                <a:srgbClr val="FFFFFF"/>
              </a:solidFill>
              <a:ea typeface="+mj-lt"/>
              <a:cs typeface="+mj-lt"/>
            </a:endParaRPr>
          </a:p>
        </p:txBody>
      </p:sp>
      <p:cxnSp>
        <p:nvCxnSpPr>
          <p:cNvPr id="9"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5A81CB-444F-43DC-BAD7-1672E6F23B52}"/>
              </a:ext>
            </a:extLst>
          </p:cNvPr>
          <p:cNvSpPr>
            <a:spLocks noGrp="1"/>
          </p:cNvSpPr>
          <p:nvPr>
            <p:ph idx="1"/>
          </p:nvPr>
        </p:nvSpPr>
        <p:spPr>
          <a:xfrm>
            <a:off x="571752" y="2799654"/>
            <a:ext cx="3005462" cy="3189665"/>
          </a:xfrm>
        </p:spPr>
        <p:txBody>
          <a:bodyPr vert="horz" lIns="0" tIns="45720" rIns="0" bIns="45720" rtlCol="0" anchor="t">
            <a:noAutofit/>
          </a:bodyPr>
          <a:lstStyle/>
          <a:p>
            <a:pPr>
              <a:lnSpc>
                <a:spcPct val="100000"/>
              </a:lnSpc>
            </a:pPr>
            <a:r>
              <a:rPr lang="en-US" sz="1800" dirty="0">
                <a:solidFill>
                  <a:srgbClr val="FFFFFF"/>
                </a:solidFill>
                <a:latin typeface="Abadi"/>
                <a:cs typeface="Aldhabi"/>
              </a:rPr>
              <a:t>1. Generally it is advised to impute outlier with low whisker or high whisker accordingly. </a:t>
            </a:r>
          </a:p>
          <a:p>
            <a:pPr>
              <a:lnSpc>
                <a:spcPct val="100000"/>
              </a:lnSpc>
            </a:pPr>
            <a:r>
              <a:rPr lang="en-US" sz="1800" dirty="0">
                <a:solidFill>
                  <a:srgbClr val="FFFFFF"/>
                </a:solidFill>
                <a:latin typeface="Abadi"/>
                <a:cs typeface="Aldhabi"/>
              </a:rPr>
              <a:t>But in this model, removing outliers was leading to underfitting. </a:t>
            </a:r>
          </a:p>
          <a:p>
            <a:pPr>
              <a:lnSpc>
                <a:spcPct val="100000"/>
              </a:lnSpc>
            </a:pPr>
            <a:r>
              <a:rPr lang="en-US" sz="1800">
                <a:solidFill>
                  <a:srgbClr val="FFFFFF"/>
                </a:solidFill>
                <a:latin typeface="Abadi"/>
                <a:cs typeface="Aldhabi"/>
              </a:rPr>
              <a:t>Probable reasons: Due to the large number of outliers as shown in box plot, removing these leads to loss of information.</a:t>
            </a:r>
          </a:p>
          <a:p>
            <a:pPr>
              <a:lnSpc>
                <a:spcPct val="100000"/>
              </a:lnSpc>
            </a:pPr>
            <a:endParaRPr lang="en-US" sz="1800" dirty="0">
              <a:solidFill>
                <a:srgbClr val="FFFFFF"/>
              </a:solidFill>
              <a:latin typeface="Abadi"/>
              <a:cs typeface="Aldhabi"/>
            </a:endParaRPr>
          </a:p>
          <a:p>
            <a:pPr>
              <a:lnSpc>
                <a:spcPct val="100000"/>
              </a:lnSpc>
            </a:pPr>
            <a:endParaRPr lang="en-US" sz="1800" dirty="0">
              <a:solidFill>
                <a:srgbClr val="FFFFFF"/>
              </a:solidFill>
              <a:latin typeface="Abadi"/>
              <a:cs typeface="Aldhabi"/>
            </a:endParaRPr>
          </a:p>
        </p:txBody>
      </p:sp>
      <p:sp>
        <p:nvSpPr>
          <p:cNvPr id="15" name="TextBox 14">
            <a:extLst>
              <a:ext uri="{FF2B5EF4-FFF2-40B4-BE49-F238E27FC236}">
                <a16:creationId xmlns:a16="http://schemas.microsoft.com/office/drawing/2014/main" id="{2771263E-DA32-4572-8E2C-12C567D1E6F7}"/>
              </a:ext>
            </a:extLst>
          </p:cNvPr>
          <p:cNvSpPr txBox="1"/>
          <p:nvPr/>
        </p:nvSpPr>
        <p:spPr>
          <a:xfrm>
            <a:off x="94891" y="22802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latin typeface="Bookman Old Style"/>
              </a:rPr>
              <a:t>Inferences:</a:t>
            </a:r>
          </a:p>
        </p:txBody>
      </p:sp>
      <p:sp>
        <p:nvSpPr>
          <p:cNvPr id="10" name="TextBox 9">
            <a:extLst>
              <a:ext uri="{FF2B5EF4-FFF2-40B4-BE49-F238E27FC236}">
                <a16:creationId xmlns:a16="http://schemas.microsoft.com/office/drawing/2014/main" id="{C3451935-7E3C-47F2-91F1-3881CC04416F}"/>
              </a:ext>
            </a:extLst>
          </p:cNvPr>
          <p:cNvSpPr txBox="1"/>
          <p:nvPr/>
        </p:nvSpPr>
        <p:spPr>
          <a:xfrm>
            <a:off x="4695645" y="3738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BOX PLOT</a:t>
            </a:r>
          </a:p>
        </p:txBody>
      </p:sp>
      <p:sp>
        <p:nvSpPr>
          <p:cNvPr id="11" name="TextBox 10">
            <a:extLst>
              <a:ext uri="{FF2B5EF4-FFF2-40B4-BE49-F238E27FC236}">
                <a16:creationId xmlns:a16="http://schemas.microsoft.com/office/drawing/2014/main" id="{958A7414-7C1F-4E6F-8BCC-E5CE890E08EB}"/>
              </a:ext>
            </a:extLst>
          </p:cNvPr>
          <p:cNvSpPr txBox="1"/>
          <p:nvPr/>
        </p:nvSpPr>
        <p:spPr>
          <a:xfrm>
            <a:off x="5269841" y="496558"/>
            <a:ext cx="64956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Box plot shows presence of outliers. (we saw in </a:t>
            </a:r>
            <a:r>
              <a:rPr lang="en-US" dirty="0" err="1"/>
              <a:t>kde</a:t>
            </a:r>
            <a:r>
              <a:rPr lang="en-US" dirty="0"/>
              <a:t> plot as well in previous slide ) </a:t>
            </a:r>
          </a:p>
        </p:txBody>
      </p:sp>
      <p:sp>
        <p:nvSpPr>
          <p:cNvPr id="14" name="TextBox 13">
            <a:extLst>
              <a:ext uri="{FF2B5EF4-FFF2-40B4-BE49-F238E27FC236}">
                <a16:creationId xmlns:a16="http://schemas.microsoft.com/office/drawing/2014/main" id="{BB0B319E-9FDB-44F5-B4A2-150C6ED70346}"/>
              </a:ext>
            </a:extLst>
          </p:cNvPr>
          <p:cNvSpPr txBox="1"/>
          <p:nvPr/>
        </p:nvSpPr>
        <p:spPr>
          <a:xfrm>
            <a:off x="4249947" y="5026324"/>
            <a:ext cx="504357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quant25 = df['Sales'].quantile(0.25)</a:t>
            </a:r>
          </a:p>
          <a:p>
            <a:r>
              <a:rPr lang="en-US" dirty="0"/>
              <a:t>quant75 = df['Sales'].quantile(0.75)</a:t>
            </a:r>
          </a:p>
          <a:p>
            <a:r>
              <a:rPr lang="en-US" dirty="0"/>
              <a:t>IQR = quant75 - quant25</a:t>
            </a:r>
          </a:p>
          <a:p>
            <a:r>
              <a:rPr lang="en-US" dirty="0"/>
              <a:t>med = df['Sales'].median()</a:t>
            </a:r>
          </a:p>
          <a:p>
            <a:r>
              <a:rPr lang="en-US" dirty="0" err="1"/>
              <a:t>whis_low</a:t>
            </a:r>
            <a:r>
              <a:rPr lang="en-US" dirty="0"/>
              <a:t> = med-(1.5*IQR)</a:t>
            </a:r>
          </a:p>
          <a:p>
            <a:r>
              <a:rPr lang="en-US" dirty="0" err="1"/>
              <a:t>whis_high</a:t>
            </a:r>
            <a:r>
              <a:rPr lang="en-US" dirty="0"/>
              <a:t> = med+(1.5*IQR)</a:t>
            </a:r>
          </a:p>
          <a:p>
            <a:endParaRPr lang="en-US"/>
          </a:p>
          <a:p>
            <a:endParaRPr lang="en-US"/>
          </a:p>
        </p:txBody>
      </p:sp>
      <p:sp>
        <p:nvSpPr>
          <p:cNvPr id="16" name="TextBox 15">
            <a:extLst>
              <a:ext uri="{FF2B5EF4-FFF2-40B4-BE49-F238E27FC236}">
                <a16:creationId xmlns:a16="http://schemas.microsoft.com/office/drawing/2014/main" id="{1D37DC00-83C3-4B51-97E8-E3A2B9762765}"/>
              </a:ext>
            </a:extLst>
          </p:cNvPr>
          <p:cNvSpPr txBox="1"/>
          <p:nvPr/>
        </p:nvSpPr>
        <p:spPr>
          <a:xfrm>
            <a:off x="8203721" y="4738778"/>
            <a:ext cx="413780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a:t>
            </a:r>
          </a:p>
          <a:p>
            <a:r>
              <a:rPr lang="en-US">
                <a:cs typeface="Segoe UI"/>
              </a:rPr>
              <a:t>​</a:t>
            </a:r>
          </a:p>
          <a:p>
            <a:r>
              <a:rPr lang="en-US">
                <a:cs typeface="Segoe UI"/>
              </a:rPr>
              <a:t>df.loc[(df['Sales'] &gt; whis_high),'Sales'] = whis_high​</a:t>
            </a:r>
          </a:p>
          <a:p>
            <a:r>
              <a:rPr lang="en-US">
                <a:cs typeface="Segoe UI"/>
              </a:rPr>
              <a:t>df.loc[(df['Sales'] &lt; whis_low),'Sales'] = whis_low</a:t>
            </a:r>
          </a:p>
        </p:txBody>
      </p:sp>
      <p:sp>
        <p:nvSpPr>
          <p:cNvPr id="17" name="TextBox 16">
            <a:extLst>
              <a:ext uri="{FF2B5EF4-FFF2-40B4-BE49-F238E27FC236}">
                <a16:creationId xmlns:a16="http://schemas.microsoft.com/office/drawing/2014/main" id="{DBA53A87-E579-4531-9812-B8C096ABF9B3}"/>
              </a:ext>
            </a:extLst>
          </p:cNvPr>
          <p:cNvSpPr txBox="1"/>
          <p:nvPr/>
        </p:nvSpPr>
        <p:spPr>
          <a:xfrm>
            <a:off x="4247251" y="45635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code</a:t>
            </a:r>
          </a:p>
        </p:txBody>
      </p:sp>
      <p:pic>
        <p:nvPicPr>
          <p:cNvPr id="18" name="Picture 18" descr="Chart, box and whisker chart&#10;&#10;Description automatically generated">
            <a:extLst>
              <a:ext uri="{FF2B5EF4-FFF2-40B4-BE49-F238E27FC236}">
                <a16:creationId xmlns:a16="http://schemas.microsoft.com/office/drawing/2014/main" id="{5461760E-F48D-4AF2-AD8E-7CB5939280F9}"/>
              </a:ext>
            </a:extLst>
          </p:cNvPr>
          <p:cNvPicPr>
            <a:picLocks noChangeAspect="1"/>
          </p:cNvPicPr>
          <p:nvPr/>
        </p:nvPicPr>
        <p:blipFill>
          <a:blip r:embed="rId2"/>
          <a:stretch>
            <a:fillRect/>
          </a:stretch>
        </p:blipFill>
        <p:spPr>
          <a:xfrm>
            <a:off x="5385760" y="1267428"/>
            <a:ext cx="5000443" cy="3359861"/>
          </a:xfrm>
          <a:prstGeom prst="rect">
            <a:avLst/>
          </a:prstGeom>
        </p:spPr>
      </p:pic>
    </p:spTree>
    <p:extLst>
      <p:ext uri="{BB962C8B-B14F-4D97-AF65-F5344CB8AC3E}">
        <p14:creationId xmlns:p14="http://schemas.microsoft.com/office/powerpoint/2010/main" val="1201036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11D3F6-226A-4C9D-8935-80631854B62A}"/>
              </a:ext>
            </a:extLst>
          </p:cNvPr>
          <p:cNvSpPr>
            <a:spLocks noGrp="1"/>
          </p:cNvSpPr>
          <p:nvPr>
            <p:ph type="title"/>
          </p:nvPr>
        </p:nvSpPr>
        <p:spPr>
          <a:xfrm>
            <a:off x="3540" y="301176"/>
            <a:ext cx="4120013" cy="2176746"/>
          </a:xfrm>
        </p:spPr>
        <p:txBody>
          <a:bodyPr>
            <a:normAutofit/>
          </a:bodyPr>
          <a:lstStyle/>
          <a:p>
            <a:r>
              <a:rPr lang="en-US" sz="4000" dirty="0">
                <a:solidFill>
                  <a:srgbClr val="FFFFFF"/>
                </a:solidFill>
                <a:ea typeface="+mj-lt"/>
                <a:cs typeface="+mj-lt"/>
              </a:rPr>
              <a:t>Univariate Plots-</a:t>
            </a:r>
            <a:br>
              <a:rPr lang="en-US" sz="4000" dirty="0">
                <a:ea typeface="+mj-lt"/>
                <a:cs typeface="+mj-lt"/>
              </a:rPr>
            </a:br>
            <a:r>
              <a:rPr lang="en-US" sz="2400" dirty="0">
                <a:solidFill>
                  <a:srgbClr val="FFFFFF"/>
                </a:solidFill>
                <a:ea typeface="+mj-lt"/>
                <a:cs typeface="+mj-lt"/>
              </a:rPr>
              <a:t>(Categorical Variable)</a:t>
            </a:r>
          </a:p>
          <a:p>
            <a:endParaRPr lang="en-US" sz="4000">
              <a:solidFill>
                <a:srgbClr val="FFFFFF"/>
              </a:solidFill>
              <a:ea typeface="+mj-lt"/>
              <a:cs typeface="+mj-lt"/>
            </a:endParaRPr>
          </a:p>
        </p:txBody>
      </p:sp>
      <p:cxnSp>
        <p:nvCxnSpPr>
          <p:cNvPr id="9" name="Straight Connector 1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5A81CB-444F-43DC-BAD7-1672E6F23B52}"/>
              </a:ext>
            </a:extLst>
          </p:cNvPr>
          <p:cNvSpPr>
            <a:spLocks noGrp="1"/>
          </p:cNvSpPr>
          <p:nvPr>
            <p:ph idx="1"/>
          </p:nvPr>
        </p:nvSpPr>
        <p:spPr>
          <a:xfrm>
            <a:off x="571752" y="2799654"/>
            <a:ext cx="3005462" cy="3189665"/>
          </a:xfrm>
        </p:spPr>
        <p:txBody>
          <a:bodyPr vert="horz" lIns="0" tIns="45720" rIns="0" bIns="45720" rtlCol="0" anchor="t">
            <a:noAutofit/>
          </a:bodyPr>
          <a:lstStyle/>
          <a:p>
            <a:pPr>
              <a:lnSpc>
                <a:spcPct val="100000"/>
              </a:lnSpc>
            </a:pPr>
            <a:r>
              <a:rPr lang="en-US" sz="1800" dirty="0">
                <a:solidFill>
                  <a:srgbClr val="FFFFFF"/>
                </a:solidFill>
                <a:latin typeface="Abadi"/>
                <a:cs typeface="Aldhabi"/>
              </a:rPr>
              <a:t>1. Number of courses uploaded in </a:t>
            </a:r>
            <a:r>
              <a:rPr lang="en-US" sz="1800" dirty="0" err="1">
                <a:solidFill>
                  <a:srgbClr val="FFFFFF"/>
                </a:solidFill>
                <a:latin typeface="Abadi"/>
                <a:cs typeface="Aldhabi"/>
              </a:rPr>
              <a:t>LearnX</a:t>
            </a:r>
            <a:r>
              <a:rPr lang="en-US" sz="1800" dirty="0">
                <a:solidFill>
                  <a:srgbClr val="FFFFFF"/>
                </a:solidFill>
                <a:latin typeface="Abadi"/>
                <a:cs typeface="Aldhabi"/>
              </a:rPr>
              <a:t> for business is less. (can see percentage also in graph)</a:t>
            </a:r>
          </a:p>
          <a:p>
            <a:pPr>
              <a:lnSpc>
                <a:spcPct val="100000"/>
              </a:lnSpc>
            </a:pPr>
            <a:r>
              <a:rPr lang="en-US" sz="1800" dirty="0">
                <a:solidFill>
                  <a:srgbClr val="FFFFFF"/>
                </a:solidFill>
                <a:latin typeface="Abadi"/>
                <a:cs typeface="Aldhabi"/>
              </a:rPr>
              <a:t>2.  </a:t>
            </a:r>
            <a:r>
              <a:rPr lang="en-US" sz="1800" dirty="0" err="1">
                <a:solidFill>
                  <a:srgbClr val="FFFFFF"/>
                </a:solidFill>
                <a:latin typeface="Abadi"/>
                <a:cs typeface="Aldhabi"/>
              </a:rPr>
              <a:t>Course_Type</a:t>
            </a:r>
            <a:r>
              <a:rPr lang="en-US" sz="1800" dirty="0">
                <a:solidFill>
                  <a:srgbClr val="FFFFFF"/>
                </a:solidFill>
                <a:latin typeface="Abadi"/>
                <a:cs typeface="Aldhabi"/>
              </a:rPr>
              <a:t> – Degree, is available for less ID. (even ratio can be checked) ; very few uploads are present in </a:t>
            </a:r>
            <a:r>
              <a:rPr lang="en-US" sz="1800" dirty="0" err="1">
                <a:solidFill>
                  <a:srgbClr val="FFFFFF"/>
                </a:solidFill>
                <a:latin typeface="Abadi"/>
                <a:cs typeface="Aldhabi"/>
              </a:rPr>
              <a:t>learnX</a:t>
            </a:r>
            <a:r>
              <a:rPr lang="en-US" sz="1800" dirty="0">
                <a:solidFill>
                  <a:srgbClr val="FFFFFF"/>
                </a:solidFill>
                <a:latin typeface="Abadi"/>
                <a:cs typeface="Aldhabi"/>
              </a:rPr>
              <a:t> that provide Degree type.</a:t>
            </a:r>
          </a:p>
          <a:p>
            <a:pPr>
              <a:lnSpc>
                <a:spcPct val="100000"/>
              </a:lnSpc>
            </a:pPr>
            <a:endParaRPr lang="en-US" sz="1800" dirty="0">
              <a:solidFill>
                <a:srgbClr val="FFFFFF"/>
              </a:solidFill>
              <a:latin typeface="Abadi"/>
              <a:cs typeface="Aldhabi"/>
            </a:endParaRPr>
          </a:p>
        </p:txBody>
      </p:sp>
      <p:sp>
        <p:nvSpPr>
          <p:cNvPr id="15" name="TextBox 14">
            <a:extLst>
              <a:ext uri="{FF2B5EF4-FFF2-40B4-BE49-F238E27FC236}">
                <a16:creationId xmlns:a16="http://schemas.microsoft.com/office/drawing/2014/main" id="{2771263E-DA32-4572-8E2C-12C567D1E6F7}"/>
              </a:ext>
            </a:extLst>
          </p:cNvPr>
          <p:cNvSpPr txBox="1"/>
          <p:nvPr/>
        </p:nvSpPr>
        <p:spPr>
          <a:xfrm>
            <a:off x="94891" y="22802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B050"/>
                </a:solidFill>
                <a:latin typeface="Bookman Old Style"/>
              </a:rPr>
              <a:t>Inferences:</a:t>
            </a:r>
          </a:p>
        </p:txBody>
      </p:sp>
      <p:pic>
        <p:nvPicPr>
          <p:cNvPr id="4" name="Picture 9">
            <a:extLst>
              <a:ext uri="{FF2B5EF4-FFF2-40B4-BE49-F238E27FC236}">
                <a16:creationId xmlns:a16="http://schemas.microsoft.com/office/drawing/2014/main" id="{D84BE03A-36B3-4DD3-B3F8-6B537DE5C97B}"/>
              </a:ext>
            </a:extLst>
          </p:cNvPr>
          <p:cNvPicPr>
            <a:picLocks noChangeAspect="1"/>
          </p:cNvPicPr>
          <p:nvPr/>
        </p:nvPicPr>
        <p:blipFill>
          <a:blip r:embed="rId2"/>
          <a:stretch>
            <a:fillRect/>
          </a:stretch>
        </p:blipFill>
        <p:spPr>
          <a:xfrm>
            <a:off x="6679719" y="2717383"/>
            <a:ext cx="3045124" cy="1969571"/>
          </a:xfrm>
          <a:prstGeom prst="rect">
            <a:avLst/>
          </a:prstGeom>
        </p:spPr>
      </p:pic>
      <p:pic>
        <p:nvPicPr>
          <p:cNvPr id="10" name="Picture 10" descr="A picture containing logo&#10;&#10;Description automatically generated">
            <a:extLst>
              <a:ext uri="{FF2B5EF4-FFF2-40B4-BE49-F238E27FC236}">
                <a16:creationId xmlns:a16="http://schemas.microsoft.com/office/drawing/2014/main" id="{EEDBE3B8-1CE4-4B20-A17F-C7D4A36021FD}"/>
              </a:ext>
            </a:extLst>
          </p:cNvPr>
          <p:cNvPicPr>
            <a:picLocks noChangeAspect="1"/>
          </p:cNvPicPr>
          <p:nvPr/>
        </p:nvPicPr>
        <p:blipFill>
          <a:blip r:embed="rId3"/>
          <a:stretch>
            <a:fillRect/>
          </a:stretch>
        </p:blipFill>
        <p:spPr>
          <a:xfrm>
            <a:off x="4134928" y="4615197"/>
            <a:ext cx="3965275" cy="2501532"/>
          </a:xfrm>
          <a:prstGeom prst="rect">
            <a:avLst/>
          </a:prstGeom>
        </p:spPr>
      </p:pic>
      <p:pic>
        <p:nvPicPr>
          <p:cNvPr id="11" name="Picture 11" descr="Chart, bar chart&#10;&#10;Description automatically generated">
            <a:extLst>
              <a:ext uri="{FF2B5EF4-FFF2-40B4-BE49-F238E27FC236}">
                <a16:creationId xmlns:a16="http://schemas.microsoft.com/office/drawing/2014/main" id="{D9B6E974-DEE4-45E2-AF2F-B4E414142070}"/>
              </a:ext>
            </a:extLst>
          </p:cNvPr>
          <p:cNvPicPr>
            <a:picLocks noChangeAspect="1"/>
          </p:cNvPicPr>
          <p:nvPr/>
        </p:nvPicPr>
        <p:blipFill>
          <a:blip r:embed="rId4"/>
          <a:stretch>
            <a:fillRect/>
          </a:stretch>
        </p:blipFill>
        <p:spPr>
          <a:xfrm>
            <a:off x="8491267" y="4485800"/>
            <a:ext cx="3648973" cy="2372137"/>
          </a:xfrm>
          <a:prstGeom prst="rect">
            <a:avLst/>
          </a:prstGeom>
        </p:spPr>
      </p:pic>
      <p:pic>
        <p:nvPicPr>
          <p:cNvPr id="12" name="Picture 13" descr="Chart, funnel chart&#10;&#10;Description automatically generated">
            <a:extLst>
              <a:ext uri="{FF2B5EF4-FFF2-40B4-BE49-F238E27FC236}">
                <a16:creationId xmlns:a16="http://schemas.microsoft.com/office/drawing/2014/main" id="{15BC0DD9-63BB-4539-9A35-456A09EBB867}"/>
              </a:ext>
            </a:extLst>
          </p:cNvPr>
          <p:cNvPicPr>
            <a:picLocks noChangeAspect="1"/>
          </p:cNvPicPr>
          <p:nvPr/>
        </p:nvPicPr>
        <p:blipFill>
          <a:blip r:embed="rId5"/>
          <a:stretch>
            <a:fillRect/>
          </a:stretch>
        </p:blipFill>
        <p:spPr>
          <a:xfrm>
            <a:off x="4134929" y="-73265"/>
            <a:ext cx="7545237" cy="2791962"/>
          </a:xfrm>
          <a:prstGeom prst="rect">
            <a:avLst/>
          </a:prstGeom>
        </p:spPr>
      </p:pic>
    </p:spTree>
    <p:extLst>
      <p:ext uri="{BB962C8B-B14F-4D97-AF65-F5344CB8AC3E}">
        <p14:creationId xmlns:p14="http://schemas.microsoft.com/office/powerpoint/2010/main" val="365711564"/>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docProps/app.xml><?xml version="1.0" encoding="utf-8"?>
<Properties xmlns="http://schemas.openxmlformats.org/officeDocument/2006/extended-properties" xmlns:vt="http://schemas.openxmlformats.org/officeDocument/2006/docPropsVTypes">
  <Template>TC104033937[[fn=Vapor Trail]]</Template>
  <TotalTime>0</TotalTime>
  <Words>0</Words>
  <Application>Microsoft Office PowerPoint</Application>
  <PresentationFormat>Widescreen</PresentationFormat>
  <Paragraphs>0</Paragraphs>
  <Slides>26</Slides>
  <Notes>0</Notes>
  <HiddenSlides>0</HiddenSlides>
  <MMClips>0</MMClips>
  <ScaleCrop>false</ScaleCrop>
  <HeadingPairs>
    <vt:vector size="4" baseType="variant">
      <vt:variant>
        <vt:lpstr>Theme</vt:lpstr>
      </vt:variant>
      <vt:variant>
        <vt:i4>3</vt:i4>
      </vt:variant>
      <vt:variant>
        <vt:lpstr>Slide Titles</vt:lpstr>
      </vt:variant>
      <vt:variant>
        <vt:i4>26</vt:i4>
      </vt:variant>
    </vt:vector>
  </HeadingPairs>
  <TitlesOfParts>
    <vt:vector size="29" baseType="lpstr">
      <vt:lpstr>AccentBoxVTI</vt:lpstr>
      <vt:lpstr>1_RetrospectVTI</vt:lpstr>
      <vt:lpstr>RetrospectVTI</vt:lpstr>
      <vt:lpstr>Regression Hackathon</vt:lpstr>
      <vt:lpstr>Problem Statement  </vt:lpstr>
      <vt:lpstr>Steps Followed</vt:lpstr>
      <vt:lpstr>1. Importing Libraries </vt:lpstr>
      <vt:lpstr>2.Reading Train and Test Dataset </vt:lpstr>
      <vt:lpstr>3. EDA</vt:lpstr>
      <vt:lpstr>Univariate Plots- (Numerical Variable) </vt:lpstr>
      <vt:lpstr>Univariate Plots- (Numerical Variable) </vt:lpstr>
      <vt:lpstr>Univariate Plots- (Categorical Variable) </vt:lpstr>
      <vt:lpstr>Bivariate Plots- (Numerical-Numerical Variable) </vt:lpstr>
      <vt:lpstr>Bivariate Plots- (Numerical-Numerical Variable) </vt:lpstr>
      <vt:lpstr>Bivariate Plots- (Numerical-Categorical Variable) </vt:lpstr>
      <vt:lpstr>Bivariate Plots- (Numerical-Numerical Variable) </vt:lpstr>
      <vt:lpstr>Additional  Plots- (on generated features: Feature Engineering) </vt:lpstr>
      <vt:lpstr>Additional Plots- (Continued) </vt:lpstr>
      <vt:lpstr>More visualization has been covered in notebook, which can be checked in code file. </vt:lpstr>
      <vt:lpstr>4. Pre-Processing</vt:lpstr>
      <vt:lpstr>4. Pre-Processing</vt:lpstr>
      <vt:lpstr>4. Pre-Processing</vt:lpstr>
      <vt:lpstr>4. Pre-Processing</vt:lpstr>
      <vt:lpstr>5. Modelling</vt:lpstr>
      <vt:lpstr>5. Modelling</vt:lpstr>
      <vt:lpstr>5. Modelling</vt:lpstr>
      <vt:lpstr>5.Modelling</vt:lpstr>
      <vt:lpstr>6. Evaluation</vt:lpstr>
      <vt:lpstr>Title Lorem Ipsum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843</cp:revision>
  <dcterms:created xsi:type="dcterms:W3CDTF">2021-07-10T03:58:13Z</dcterms:created>
  <dcterms:modified xsi:type="dcterms:W3CDTF">2021-07-11T14:47:04Z</dcterms:modified>
</cp:coreProperties>
</file>